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Default Extension="tiff" ContentType="image/tiff"/>
  <Default Extension="vml" ContentType="application/vnd.openxmlformats-officedocument.vmlDrawing"/>
  <Override PartName="/ppt/tags/tag15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416" r:id="rId2"/>
    <p:sldId id="523" r:id="rId3"/>
    <p:sldId id="482" r:id="rId4"/>
    <p:sldId id="430" r:id="rId5"/>
    <p:sldId id="470" r:id="rId6"/>
    <p:sldId id="543" r:id="rId7"/>
    <p:sldId id="471" r:id="rId8"/>
    <p:sldId id="544" r:id="rId9"/>
    <p:sldId id="545" r:id="rId10"/>
    <p:sldId id="472" r:id="rId11"/>
    <p:sldId id="546" r:id="rId12"/>
    <p:sldId id="480" r:id="rId13"/>
    <p:sldId id="547" r:id="rId14"/>
    <p:sldId id="473" r:id="rId15"/>
    <p:sldId id="548" r:id="rId16"/>
    <p:sldId id="551" r:id="rId17"/>
    <p:sldId id="552" r:id="rId18"/>
    <p:sldId id="572" r:id="rId19"/>
    <p:sldId id="550" r:id="rId20"/>
    <p:sldId id="549" r:id="rId21"/>
    <p:sldId id="474" r:id="rId22"/>
    <p:sldId id="479" r:id="rId23"/>
    <p:sldId id="553" r:id="rId24"/>
    <p:sldId id="554" r:id="rId25"/>
    <p:sldId id="555" r:id="rId26"/>
    <p:sldId id="556" r:id="rId27"/>
    <p:sldId id="558" r:id="rId28"/>
    <p:sldId id="476" r:id="rId29"/>
    <p:sldId id="559" r:id="rId30"/>
    <p:sldId id="560" r:id="rId31"/>
    <p:sldId id="561" r:id="rId32"/>
    <p:sldId id="485" r:id="rId33"/>
    <p:sldId id="486" r:id="rId34"/>
    <p:sldId id="487" r:id="rId35"/>
    <p:sldId id="488" r:id="rId3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112" y="-116"/>
      </p:cViewPr>
      <p:guideLst>
        <p:guide orient="horz" pos="2156"/>
        <p:guide pos="39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f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12.png"/><Relationship Id="rId5" Type="http://schemas.openxmlformats.org/officeDocument/2006/relationships/image" Target="../media/image11.tiff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5.pn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Relationship Id="rId9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tiff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tags" Target="../tags/tag12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tiff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tags" Target="../tags/tag15.xml"/><Relationship Id="rId7" Type="http://schemas.openxmlformats.org/officeDocument/2006/relationships/image" Target="../media/image13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5.png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tiff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5.png"/><Relationship Id="rId7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29.tiff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tiff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29.tiff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8.xml"/><Relationship Id="rId7" Type="http://schemas.openxmlformats.org/officeDocument/2006/relationships/image" Target="../media/image41.tiff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40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5.png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tags" Target="../tags/tag21.xml"/><Relationship Id="rId7" Type="http://schemas.openxmlformats.org/officeDocument/2006/relationships/image" Target="../media/image1.jpeg"/><Relationship Id="rId12" Type="http://schemas.openxmlformats.org/officeDocument/2006/relationships/image" Target="../media/image56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5.png"/><Relationship Id="rId5" Type="http://schemas.openxmlformats.org/officeDocument/2006/relationships/tags" Target="../tags/tag23.xml"/><Relationship Id="rId10" Type="http://schemas.openxmlformats.org/officeDocument/2006/relationships/image" Target="../media/image59.jpeg"/><Relationship Id="rId4" Type="http://schemas.openxmlformats.org/officeDocument/2006/relationships/tags" Target="../tags/tag22.xml"/><Relationship Id="rId9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　分数的意义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44690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分数的意义和性质</a:t>
            </a: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61872" y="371050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sz="4000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sz="4000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分数的产生、分数的意义</a:t>
            </a:r>
            <a:endParaRPr lang="en-US" sz="4000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01395" y="1107440"/>
            <a:ext cx="9986010" cy="2177428"/>
            <a:chOff x="7891686" y="1460852"/>
            <a:chExt cx="3777800" cy="1491898"/>
          </a:xfrm>
        </p:grpSpPr>
        <p:sp>
          <p:nvSpPr>
            <p:cNvPr id="12" name="云形标注 11"/>
            <p:cNvSpPr/>
            <p:nvPr/>
          </p:nvSpPr>
          <p:spPr>
            <a:xfrm>
              <a:off x="7891686" y="1460852"/>
              <a:ext cx="3777800" cy="1491898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400317" y="1663139"/>
              <a:ext cx="2760538" cy="94803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  </a:t>
              </a:r>
              <a:r>
                <a:rPr lang="zh-CN" altLang="en-US" sz="28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在三年级,我们就认识了分数。今天我们要继续学习有关分数的知识。关于分数,你们想学习什么?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9201150" y="2479720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AutoShape 27"/>
          <p:cNvSpPr>
            <a:spLocks noChangeArrowheads="1"/>
          </p:cNvSpPr>
          <p:nvPr/>
        </p:nvSpPr>
        <p:spPr bwMode="auto">
          <a:xfrm>
            <a:off x="2802255" y="4402455"/>
            <a:ext cx="6841490" cy="644525"/>
          </a:xfrm>
          <a:prstGeom prst="wedgeRoundRectCallout">
            <a:avLst>
              <a:gd name="adj1" fmla="val -53996"/>
              <a:gd name="adj2" fmla="val 23309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想知道分数的产生,还想知道分数的意义。</a:t>
            </a: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4760" y="4321810"/>
            <a:ext cx="1375410" cy="1408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7295" y="982345"/>
            <a:ext cx="7530465" cy="446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rot="21315044">
            <a:off x="7888453" y="2365410"/>
            <a:ext cx="2926080" cy="645160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分</a:t>
            </a:r>
            <a:r>
              <a:rPr lang="zh-CN" altLang="zh-CN" sz="3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数产生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了！</a:t>
            </a:r>
            <a:endParaRPr lang="zh-CN" altLang="en-US" sz="3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2070" y="1969770"/>
            <a:ext cx="8202295" cy="371157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83210" y="1830070"/>
            <a:ext cx="5067300" cy="1949450"/>
            <a:chOff x="446" y="2867"/>
            <a:chExt cx="7980" cy="3070"/>
          </a:xfrm>
        </p:grpSpPr>
        <p:sp>
          <p:nvSpPr>
            <p:cNvPr id="21" name="云形标注 20"/>
            <p:cNvSpPr/>
            <p:nvPr/>
          </p:nvSpPr>
          <p:spPr>
            <a:xfrm rot="480000">
              <a:off x="446" y="2867"/>
              <a:ext cx="7980" cy="3070"/>
            </a:xfrm>
            <a:prstGeom prst="cloudCallout">
              <a:avLst>
                <a:gd name="adj1" fmla="val -41885"/>
                <a:gd name="adj2" fmla="val 44161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Rectangle 16"/>
            <p:cNvSpPr/>
            <p:nvPr/>
          </p:nvSpPr>
          <p:spPr>
            <a:xfrm>
              <a:off x="1606" y="3554"/>
              <a:ext cx="6203" cy="16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把桌上的东西平均分给两个同学。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     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945" y="1824355"/>
            <a:ext cx="6703060" cy="30333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2789" y="4513234"/>
            <a:ext cx="3289300" cy="965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73745" y="757848"/>
            <a:ext cx="1397000" cy="965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9242" y="2409299"/>
            <a:ext cx="1333500" cy="1282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789569" y="1824524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每人平均分到（ 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块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6825066" y="3713134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每人平均分到（ 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）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个。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6818417" y="5645681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每人平均分到（ </a:t>
            </a:r>
            <a:r>
              <a:rPr lang="en-US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）</a:t>
            </a:r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包。</a:t>
            </a:r>
            <a:endParaRPr lang="zh-CN" altLang="en-US" sz="32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9842753" y="1477928"/>
            <a:ext cx="442750" cy="1271254"/>
            <a:chOff x="1013757" y="4044012"/>
            <a:chExt cx="442750" cy="1271254"/>
          </a:xfrm>
        </p:grpSpPr>
        <p:sp>
          <p:nvSpPr>
            <p:cNvPr id="13" name="TextBox 16"/>
            <p:cNvSpPr txBox="1"/>
            <p:nvPr/>
          </p:nvSpPr>
          <p:spPr>
            <a:xfrm>
              <a:off x="1013757" y="4044012"/>
              <a:ext cx="4427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40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14" name="TextBox 17"/>
            <p:cNvSpPr txBox="1"/>
            <p:nvPr/>
          </p:nvSpPr>
          <p:spPr>
            <a:xfrm>
              <a:off x="1013757" y="4607380"/>
              <a:ext cx="4427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40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013757" y="4709034"/>
              <a:ext cx="442750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9842753" y="3303018"/>
            <a:ext cx="442750" cy="1271254"/>
            <a:chOff x="1013757" y="4044012"/>
            <a:chExt cx="442750" cy="1271254"/>
          </a:xfrm>
        </p:grpSpPr>
        <p:sp>
          <p:nvSpPr>
            <p:cNvPr id="17" name="TextBox 16"/>
            <p:cNvSpPr txBox="1"/>
            <p:nvPr/>
          </p:nvSpPr>
          <p:spPr>
            <a:xfrm>
              <a:off x="1013757" y="4044012"/>
              <a:ext cx="4427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40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13757" y="4607380"/>
              <a:ext cx="4427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40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013757" y="4709034"/>
              <a:ext cx="442750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9856434" y="5332959"/>
            <a:ext cx="442750" cy="1271254"/>
            <a:chOff x="1013757" y="4044012"/>
            <a:chExt cx="442750" cy="1271254"/>
          </a:xfrm>
        </p:grpSpPr>
        <p:sp>
          <p:nvSpPr>
            <p:cNvPr id="25" name="TextBox 16"/>
            <p:cNvSpPr txBox="1"/>
            <p:nvPr/>
          </p:nvSpPr>
          <p:spPr>
            <a:xfrm>
              <a:off x="1013757" y="4044012"/>
              <a:ext cx="4427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40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6" name="TextBox 17"/>
            <p:cNvSpPr txBox="1"/>
            <p:nvPr/>
          </p:nvSpPr>
          <p:spPr>
            <a:xfrm>
              <a:off x="1013757" y="4607380"/>
              <a:ext cx="4427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40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1013757" y="4709034"/>
              <a:ext cx="442750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0" name="圆角矩形 19"/>
          <p:cNvSpPr/>
          <p:nvPr/>
        </p:nvSpPr>
        <p:spPr>
          <a:xfrm rot="10800000" flipH="1">
            <a:off x="2893766" y="1898650"/>
            <a:ext cx="7588150" cy="392049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 rot="10800000" flipH="1">
            <a:off x="2831035" y="1901190"/>
            <a:ext cx="7641256" cy="3917950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52688" y="921855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</a:rPr>
              <a:t>学习提纲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5" name="矩形 24"/>
              <p:cNvSpPr/>
              <p:nvPr/>
            </p:nvSpPr>
            <p:spPr>
              <a:xfrm>
                <a:off x="3017520" y="2067560"/>
                <a:ext cx="6692265" cy="12827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r>
                  <a:rPr lang="en-US" altLang="zh-CN" sz="3200" dirty="0" smtClean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(1)</a:t>
                </a:r>
                <a:r>
                  <a:rPr lang="zh-CN" altLang="zh-CN" sz="320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你能举例说明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20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的含义吗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?</a:t>
                </a:r>
                <a:r>
                  <a:rPr lang="zh-CN" altLang="zh-CN" sz="3200" dirty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你能想出哪些不同的例子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？</a:t>
                </a:r>
                <a:endParaRPr lang="zh-CN" altLang="en-US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7520" y="2067560"/>
                <a:ext cx="6692265" cy="1282700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矩形 25"/>
          <p:cNvSpPr/>
          <p:nvPr/>
        </p:nvSpPr>
        <p:spPr>
          <a:xfrm>
            <a:off x="3017520" y="3603625"/>
            <a:ext cx="685482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自学课本第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能看懂图意吗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大家互相说一说。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17451" y="4877509"/>
            <a:ext cx="806489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这些分数有什么共同点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有什么不同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4" grpId="0"/>
      <p:bldP spid="24" grpId="1"/>
      <p:bldP spid="25" grpId="0" animBg="1"/>
      <p:bldP spid="25" grpId="1"/>
      <p:bldP spid="26" grpId="0"/>
      <p:bldP spid="26" grpId="1"/>
      <p:bldP spid="27" grpId="0"/>
      <p:bldP spid="2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1051560" y="1214120"/>
            <a:ext cx="102711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自学课本第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能看懂图意吗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大家互相说一说。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62315"/>
          <a:stretch>
            <a:fillRect/>
          </a:stretch>
        </p:blipFill>
        <p:spPr>
          <a:xfrm>
            <a:off x="1762125" y="1465580"/>
            <a:ext cx="2307590" cy="31178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835785" y="4035425"/>
            <a:ext cx="9357360" cy="2340057"/>
            <a:chOff x="1408980" y="3447337"/>
            <a:chExt cx="9278007" cy="2339946"/>
          </a:xfrm>
        </p:grpSpPr>
        <p:sp>
          <p:nvSpPr>
            <p:cNvPr id="23" name="Text Box 11"/>
            <p:cNvSpPr txBox="1">
              <a:spLocks noChangeArrowheads="1"/>
            </p:cNvSpPr>
            <p:nvPr/>
          </p:nvSpPr>
          <p:spPr bwMode="auto">
            <a:xfrm>
              <a:off x="1408980" y="3447337"/>
              <a:ext cx="9278007" cy="2061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把一个正方形看成一</a:t>
              </a:r>
              <a:r>
                <a:rPr 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个整体</a:t>
              </a:r>
              <a:r>
                <a:rPr 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，平均分成</a:t>
              </a:r>
              <a:r>
                <a:rPr lang="zh-CN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4</a:t>
              </a:r>
              <a:r>
                <a:rPr 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份，</a:t>
              </a:r>
            </a:p>
            <a:p>
              <a:pPr>
                <a:lnSpc>
                  <a:spcPct val="200000"/>
                </a:lnSpc>
              </a:pPr>
              <a:r>
                <a:rPr 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每份是这个正方形</a:t>
              </a:r>
              <a:r>
                <a:rPr 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的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</a:t>
              </a:r>
              <a:r>
                <a:rPr 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。</a:t>
              </a:r>
              <a:endParaRPr 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149421" y="4508962"/>
              <a:ext cx="443018" cy="1278321"/>
              <a:chOff x="1879210" y="3936067"/>
              <a:chExt cx="443018" cy="1278321"/>
            </a:xfrm>
          </p:grpSpPr>
          <p:sp>
            <p:nvSpPr>
              <p:cNvPr id="10" name="TextBox 16"/>
              <p:cNvSpPr txBox="1"/>
              <p:nvPr/>
            </p:nvSpPr>
            <p:spPr>
              <a:xfrm>
                <a:off x="1879478" y="3936067"/>
                <a:ext cx="442750" cy="7067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1</a:t>
                </a:r>
                <a:endParaRPr lang="zh-CN" altLang="en-US" sz="40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1" name="TextBox 17"/>
              <p:cNvSpPr txBox="1"/>
              <p:nvPr/>
            </p:nvSpPr>
            <p:spPr>
              <a:xfrm>
                <a:off x="1879210" y="4507666"/>
                <a:ext cx="442750" cy="7067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4</a:t>
                </a:r>
                <a:endParaRPr lang="zh-CN" altLang="en-US" sz="40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1879478" y="4601089"/>
                <a:ext cx="442750" cy="0"/>
              </a:xfrm>
              <a:prstGeom prst="line">
                <a:avLst/>
              </a:prstGeom>
              <a:ln w="28575" cmpd="sng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8557" r="488"/>
          <a:stretch>
            <a:fillRect/>
          </a:stretch>
        </p:blipFill>
        <p:spPr>
          <a:xfrm>
            <a:off x="4580890" y="1465580"/>
            <a:ext cx="1895475" cy="3117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3905" y="1619250"/>
            <a:ext cx="2245995" cy="2593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1051560" y="1214120"/>
            <a:ext cx="102711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自学课本第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能看懂图意吗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大家互相说一说。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62315"/>
          <a:stretch>
            <a:fillRect/>
          </a:stretch>
        </p:blipFill>
        <p:spPr>
          <a:xfrm>
            <a:off x="1762125" y="1465580"/>
            <a:ext cx="2307590" cy="3117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8557" r="488"/>
          <a:stretch>
            <a:fillRect/>
          </a:stretch>
        </p:blipFill>
        <p:spPr>
          <a:xfrm>
            <a:off x="4580890" y="1465580"/>
            <a:ext cx="1895475" cy="3117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3905" y="1619250"/>
            <a:ext cx="2245995" cy="259334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917685" y="3970089"/>
            <a:ext cx="7984778" cy="2299861"/>
            <a:chOff x="435595" y="3588300"/>
            <a:chExt cx="7984778" cy="2299861"/>
          </a:xfrm>
        </p:grpSpPr>
        <p:sp>
          <p:nvSpPr>
            <p:cNvPr id="16" name="Text Box 11"/>
            <p:cNvSpPr txBox="1">
              <a:spLocks noChangeArrowheads="1"/>
            </p:cNvSpPr>
            <p:nvPr/>
          </p:nvSpPr>
          <p:spPr bwMode="auto">
            <a:xfrm>
              <a:off x="435595" y="3588300"/>
              <a:ext cx="7984778" cy="2061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把一</a:t>
              </a:r>
              <a:r>
                <a:rPr 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个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圆</a:t>
              </a:r>
              <a:r>
                <a:rPr 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看成</a:t>
              </a:r>
              <a:r>
                <a:rPr 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一</a:t>
              </a:r>
              <a:r>
                <a:rPr 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个整体</a:t>
              </a:r>
              <a:r>
                <a:rPr 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，平均分成</a:t>
              </a:r>
              <a:r>
                <a:rPr lang="zh-CN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4</a:t>
              </a:r>
              <a:r>
                <a:rPr 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份，</a:t>
              </a:r>
            </a:p>
            <a:p>
              <a:pPr>
                <a:lnSpc>
                  <a:spcPct val="200000"/>
                </a:lnSpc>
              </a:pPr>
              <a:r>
                <a:rPr 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每份是</a:t>
              </a:r>
              <a:r>
                <a:rPr 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这个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圆</a:t>
              </a:r>
              <a:r>
                <a:rPr 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的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</a:t>
              </a:r>
              <a:r>
                <a:rPr 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。</a:t>
              </a:r>
              <a:endParaRPr 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419872" y="4616907"/>
              <a:ext cx="442750" cy="1271254"/>
              <a:chOff x="149661" y="4044012"/>
              <a:chExt cx="442750" cy="1271254"/>
            </a:xfrm>
          </p:grpSpPr>
          <p:sp>
            <p:nvSpPr>
              <p:cNvPr id="25" name="TextBox 16"/>
              <p:cNvSpPr txBox="1"/>
              <p:nvPr/>
            </p:nvSpPr>
            <p:spPr>
              <a:xfrm>
                <a:off x="149661" y="4044012"/>
                <a:ext cx="44275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1</a:t>
                </a:r>
                <a:endParaRPr lang="zh-CN" altLang="en-US" sz="40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6" name="TextBox 17"/>
              <p:cNvSpPr txBox="1"/>
              <p:nvPr/>
            </p:nvSpPr>
            <p:spPr>
              <a:xfrm>
                <a:off x="149661" y="4607380"/>
                <a:ext cx="44275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4</a:t>
                </a:r>
                <a:endParaRPr lang="zh-CN" altLang="en-US" sz="40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149661" y="4709034"/>
                <a:ext cx="442750" cy="0"/>
              </a:xfrm>
              <a:prstGeom prst="line">
                <a:avLst/>
              </a:prstGeom>
              <a:ln w="28575" cmpd="sng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1051560" y="1214120"/>
            <a:ext cx="102711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自学课本第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能看懂图意吗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大家互相说一说。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62315"/>
          <a:stretch>
            <a:fillRect/>
          </a:stretch>
        </p:blipFill>
        <p:spPr>
          <a:xfrm>
            <a:off x="1762125" y="1465580"/>
            <a:ext cx="2307590" cy="3117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8557" r="488"/>
          <a:stretch>
            <a:fillRect/>
          </a:stretch>
        </p:blipFill>
        <p:spPr>
          <a:xfrm>
            <a:off x="4580890" y="1465580"/>
            <a:ext cx="1895475" cy="3117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3905" y="1619250"/>
            <a:ext cx="2245995" cy="259334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718568" y="4077202"/>
            <a:ext cx="7799070" cy="2281924"/>
            <a:chOff x="435595" y="3588300"/>
            <a:chExt cx="13304898" cy="2281924"/>
          </a:xfrm>
        </p:grpSpPr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435595" y="3588300"/>
              <a:ext cx="13304898" cy="2061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把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一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条线段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看成</a:t>
              </a: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一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个整体</a:t>
              </a: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，平均分成</a:t>
              </a:r>
              <a:r>
                <a:rPr lang="zh-CN" alt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4</a:t>
              </a: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份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，每</a:t>
              </a:r>
              <a:r>
                <a:rPr lang="zh-CN" sz="32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份是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这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条线段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的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  </a:t>
              </a:r>
              <a:r>
                <a:rPr lang="zh-CN" sz="3200" dirty="0" smtClean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 。</a:t>
              </a:r>
              <a:endParaRPr lang="zh-CN" sz="32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251557" y="4652945"/>
              <a:ext cx="745705" cy="1217279"/>
              <a:chOff x="2981346" y="4080050"/>
              <a:chExt cx="745705" cy="1217279"/>
            </a:xfrm>
          </p:grpSpPr>
          <p:sp>
            <p:nvSpPr>
              <p:cNvPr id="11" name="TextBox 16"/>
              <p:cNvSpPr txBox="1"/>
              <p:nvPr/>
            </p:nvSpPr>
            <p:spPr>
              <a:xfrm>
                <a:off x="3030243" y="4080050"/>
                <a:ext cx="44275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1</a:t>
                </a:r>
                <a:endParaRPr lang="zh-CN" altLang="en-US" sz="40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2" name="TextBox 17"/>
              <p:cNvSpPr txBox="1"/>
              <p:nvPr/>
            </p:nvSpPr>
            <p:spPr>
              <a:xfrm>
                <a:off x="2981346" y="4589443"/>
                <a:ext cx="44275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4</a:t>
                </a:r>
                <a:endParaRPr lang="zh-CN" altLang="en-US" sz="40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3030242" y="4676492"/>
                <a:ext cx="696809" cy="0"/>
              </a:xfrm>
              <a:prstGeom prst="line">
                <a:avLst/>
              </a:prstGeom>
              <a:ln w="28575" cmpd="sng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1085" y="1797685"/>
            <a:ext cx="2114550" cy="17506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2960" y="1866900"/>
            <a:ext cx="3980180" cy="144208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051560" y="1214120"/>
            <a:ext cx="102711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自学课本第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能看懂图意吗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大家互相说一说。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27954" y="3737487"/>
            <a:ext cx="6494780" cy="1074394"/>
            <a:chOff x="1214414" y="3429000"/>
            <a:chExt cx="6494780" cy="1074394"/>
          </a:xfrm>
        </p:grpSpPr>
        <p:sp>
          <p:nvSpPr>
            <p:cNvPr id="13329" name="Text Box 17"/>
            <p:cNvSpPr txBox="1">
              <a:spLocks noChangeArrowheads="1"/>
            </p:cNvSpPr>
            <p:nvPr/>
          </p:nvSpPr>
          <p:spPr bwMode="auto">
            <a:xfrm>
              <a:off x="1214414" y="3633470"/>
              <a:ext cx="6494780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sz="360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每根是这把</a:t>
              </a:r>
              <a:r>
                <a:rPr lang="zh-CN" sz="360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香蕉</a:t>
              </a:r>
              <a:r>
                <a:rPr lang="zh-CN" altLang="en-US" sz="360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总根数</a:t>
              </a:r>
              <a:r>
                <a:rPr lang="zh-CN" sz="360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的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   </a:t>
              </a:r>
              <a:r>
                <a:rPr lang="zh-CN" altLang="en-US" sz="3600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。</a:t>
              </a:r>
              <a:endParaRPr lang="zh-CN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" name="TextBox 16"/>
            <p:cNvSpPr txBox="1"/>
            <p:nvPr/>
          </p:nvSpPr>
          <p:spPr>
            <a:xfrm>
              <a:off x="6444208" y="3429000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0" name="TextBox 17"/>
            <p:cNvSpPr txBox="1"/>
            <p:nvPr/>
          </p:nvSpPr>
          <p:spPr>
            <a:xfrm>
              <a:off x="6444208" y="3918619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4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6444208" y="4020273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6822356" y="3629869"/>
            <a:ext cx="7200862" cy="1269513"/>
            <a:chOff x="1475656" y="3645024"/>
            <a:chExt cx="7200862" cy="1269513"/>
          </a:xfrm>
        </p:grpSpPr>
        <p:sp>
          <p:nvSpPr>
            <p:cNvPr id="28" name="Text Box 17"/>
            <p:cNvSpPr txBox="1">
              <a:spLocks noChangeArrowheads="1"/>
            </p:cNvSpPr>
            <p:nvPr/>
          </p:nvSpPr>
          <p:spPr bwMode="auto">
            <a:xfrm>
              <a:off x="1475656" y="3933056"/>
              <a:ext cx="720086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4000" dirty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每份是这盘面包</a:t>
              </a:r>
              <a:r>
                <a:rPr lang="zh-CN" sz="4000" dirty="0" smtClean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的</a:t>
              </a:r>
              <a:r>
                <a:rPr lang="en-US" altLang="zh-CN" sz="4000" dirty="0" smtClean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   </a:t>
              </a:r>
              <a:r>
                <a:rPr lang="zh-CN" altLang="en-US" sz="4000" dirty="0" smtClean="0">
                  <a:solidFill>
                    <a:srgbClr val="000000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。</a:t>
              </a:r>
              <a:endParaRPr lang="zh-CN" sz="40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" name="TextBox 16"/>
            <p:cNvSpPr txBox="1"/>
            <p:nvPr/>
          </p:nvSpPr>
          <p:spPr>
            <a:xfrm>
              <a:off x="5739074" y="3645024"/>
              <a:ext cx="4427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40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TextBox 17"/>
            <p:cNvSpPr txBox="1"/>
            <p:nvPr/>
          </p:nvSpPr>
          <p:spPr>
            <a:xfrm>
              <a:off x="5739074" y="4206651"/>
              <a:ext cx="4427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C00000"/>
                  </a:solidFill>
                  <a:latin typeface="+mn-ea"/>
                  <a:ea typeface="+mn-ea"/>
                </a:rPr>
                <a:t>4</a:t>
              </a:r>
              <a:endParaRPr lang="zh-CN" altLang="en-US" sz="40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5739074" y="4308305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7" name="矩形 16"/>
          <p:cNvSpPr/>
          <p:nvPr/>
        </p:nvSpPr>
        <p:spPr>
          <a:xfrm>
            <a:off x="1051560" y="1214120"/>
            <a:ext cx="102711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自学课本第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能看懂图意吗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大家互相说一说。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8430" y="2020570"/>
            <a:ext cx="5742305" cy="3420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2915816" y="1412776"/>
            <a:ext cx="36302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你们会读这个数吗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8926" y="3143248"/>
            <a:ext cx="49071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知道它的各部分的名称吗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42200" y="2060848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读作四分之一</a:t>
            </a:r>
          </a:p>
        </p:txBody>
      </p:sp>
      <p:sp>
        <p:nvSpPr>
          <p:cNvPr id="10" name="矩形 9"/>
          <p:cNvSpPr/>
          <p:nvPr/>
        </p:nvSpPr>
        <p:spPr>
          <a:xfrm>
            <a:off x="2954655" y="3935730"/>
            <a:ext cx="820420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中间的横线叫做分数线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上面的数叫分子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下面的数叫分母。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87625" y="2145630"/>
            <a:ext cx="5341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5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7625" y="2937718"/>
            <a:ext cx="5341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endParaRPr lang="zh-CN" altLang="en-US" sz="5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187624" y="3039372"/>
            <a:ext cx="534122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1108512" y="1402368"/>
            <a:ext cx="88440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这些分数有什么共同点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有什么不同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97195" y="2528843"/>
            <a:ext cx="4246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共同点</a:t>
            </a:r>
            <a:r>
              <a:rPr lang="zh-CN" altLang="en-US" sz="3200" dirty="0">
                <a:solidFill>
                  <a:srgbClr val="FF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：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都是平均分。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62125" y="3592195"/>
            <a:ext cx="810641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不同点</a:t>
            </a:r>
            <a:r>
              <a:rPr lang="zh-CN" altLang="en-US" sz="3200" dirty="0">
                <a:solidFill>
                  <a:srgbClr val="FF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：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有的是把一个物体看作一个整体</a:t>
            </a:r>
            <a:r>
              <a:rPr lang="en-US" altLang="zh-CN" sz="3200" dirty="0">
                <a:solidFill>
                  <a:srgbClr val="FF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有的是把一些物体看作一个整体。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0" name="组合 4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1" name="图片 50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2" name="图片 51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53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956040" y="3574415"/>
            <a:ext cx="2680335" cy="253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 rot="10800000" flipH="1">
            <a:off x="1902460" y="1614805"/>
            <a:ext cx="7053580" cy="392049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4" name="圆角矩形 53"/>
          <p:cNvSpPr/>
          <p:nvPr/>
        </p:nvSpPr>
        <p:spPr>
          <a:xfrm rot="10800000" flipH="1">
            <a:off x="1887855" y="1617345"/>
            <a:ext cx="7104380" cy="3917950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5" name="文本框 22"/>
          <p:cNvSpPr txBox="1"/>
          <p:nvPr/>
        </p:nvSpPr>
        <p:spPr>
          <a:xfrm flipH="1">
            <a:off x="2175510" y="1748155"/>
            <a:ext cx="6790055" cy="102997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latinLnBrk="0">
              <a:lnSpc>
                <a:spcPts val="366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一个物体、一个计量单位或是一些物体等都可以看作一个整体。</a:t>
            </a:r>
          </a:p>
        </p:txBody>
      </p:sp>
      <p:sp>
        <p:nvSpPr>
          <p:cNvPr id="56" name="文本框 22"/>
          <p:cNvSpPr txBox="1"/>
          <p:nvPr/>
        </p:nvSpPr>
        <p:spPr>
          <a:xfrm flipH="1">
            <a:off x="2166559" y="2979205"/>
            <a:ext cx="6547445" cy="102997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latinLnBrk="0">
              <a:lnSpc>
                <a:spcPts val="3660"/>
              </a:lnSpc>
            </a:pPr>
            <a:r>
              <a:rPr lang="zh-CN" altLang="en-US"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把这个整体平均分成若干份,这样的一份或几份都可以用分数表示。</a:t>
            </a:r>
          </a:p>
        </p:txBody>
      </p:sp>
      <p:sp>
        <p:nvSpPr>
          <p:cNvPr id="57" name="文本框 22"/>
          <p:cNvSpPr txBox="1"/>
          <p:nvPr/>
        </p:nvSpPr>
        <p:spPr>
          <a:xfrm flipH="1">
            <a:off x="2183704" y="4214280"/>
            <a:ext cx="6547445" cy="102997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latinLnBrk="0">
              <a:lnSpc>
                <a:spcPts val="3660"/>
              </a:lnSpc>
            </a:pPr>
            <a:r>
              <a:rPr lang="zh-CN" altLang="en-US" sz="2800" dirty="0">
                <a:solidFill>
                  <a:srgbClr val="EF75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一个整体可以用自然数1来表示,我们通常把它叫做单位“1”。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200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4" grpId="0" bldLvl="0" animBg="1"/>
      <p:bldP spid="55" grpId="0" bldLvl="0" animBg="1"/>
      <p:bldP spid="56" grpId="0" bldLvl="0" animBg="1"/>
      <p:bldP spid="5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" name="图片 6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6"/>
          <p:cNvSpPr/>
          <p:nvPr/>
        </p:nvSpPr>
        <p:spPr>
          <a:xfrm>
            <a:off x="3044843" y="1105970"/>
            <a:ext cx="64993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第46页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独立完成“做一做”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39" name="矩形 38"/>
          <p:cNvSpPr/>
          <p:nvPr/>
        </p:nvSpPr>
        <p:spPr>
          <a:xfrm>
            <a:off x="3978052" y="2219742"/>
            <a:ext cx="3816424" cy="14192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48" descr="P-6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157910" y="312697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" name="Picture 51" descr="P-6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122068" y="375594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Picture 45" descr="P-6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157910" y="250777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" name="Picture 45" descr="P-6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122069" y="438169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" name="Picture 48" descr="P-6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393668" y="312697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" name="Picture 51" descr="P-6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357826" y="375594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" name="Picture 45" descr="P-6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393668" y="250777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" name="Picture 45" descr="P-6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357827" y="438169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" name="Picture 48" descr="P-6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678168" y="310660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" name="Picture 51" descr="P-6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642326" y="373557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" name="Picture 45" descr="P-6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678168" y="248740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" name="Picture 45" descr="P-6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642327" y="436132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" name="Text Box 32"/>
          <p:cNvSpPr txBox="1">
            <a:spLocks noChangeArrowheads="1"/>
          </p:cNvSpPr>
          <p:nvPr/>
        </p:nvSpPr>
        <p:spPr bwMode="auto">
          <a:xfrm>
            <a:off x="2313305" y="5069205"/>
            <a:ext cx="936561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3600" dirty="0" smtClean="0">
                <a:solidFill>
                  <a:schemeClr val="tx1"/>
                </a:solidFill>
              </a:rPr>
              <a:t>平均</a:t>
            </a:r>
            <a:r>
              <a:rPr lang="zh-CN" sz="3600" dirty="0">
                <a:solidFill>
                  <a:schemeClr val="tx1"/>
                </a:solidFill>
              </a:rPr>
              <a:t>分成 </a:t>
            </a:r>
            <a:r>
              <a:rPr lang="en-US" altLang="zh-CN" sz="3600" dirty="0" smtClean="0">
                <a:solidFill>
                  <a:schemeClr val="tx1"/>
                </a:solidFill>
              </a:rPr>
              <a:t>2</a:t>
            </a:r>
            <a:r>
              <a:rPr lang="zh-CN" altLang="zh-CN" sz="3600" dirty="0" smtClean="0">
                <a:solidFill>
                  <a:schemeClr val="tx1"/>
                </a:solidFill>
              </a:rPr>
              <a:t> </a:t>
            </a:r>
            <a:r>
              <a:rPr lang="zh-CN" sz="3600" dirty="0" smtClean="0">
                <a:solidFill>
                  <a:schemeClr val="tx1"/>
                </a:solidFill>
              </a:rPr>
              <a:t>份</a:t>
            </a:r>
            <a:r>
              <a:rPr lang="zh-CN" altLang="en-US" sz="3600" dirty="0" smtClean="0">
                <a:solidFill>
                  <a:schemeClr val="tx1"/>
                </a:solidFill>
              </a:rPr>
              <a:t>，每份</a:t>
            </a:r>
            <a:r>
              <a:rPr lang="zh-CN" sz="3600" dirty="0" smtClean="0">
                <a:solidFill>
                  <a:schemeClr val="tx1"/>
                </a:solidFill>
              </a:rPr>
              <a:t>是这</a:t>
            </a:r>
            <a:r>
              <a:rPr lang="zh-CN" altLang="en-US" sz="3600" dirty="0" smtClean="0">
                <a:solidFill>
                  <a:schemeClr val="tx1"/>
                </a:solidFill>
              </a:rPr>
              <a:t>堆糖</a:t>
            </a:r>
            <a:r>
              <a:rPr lang="zh-CN" sz="3600" dirty="0" smtClean="0">
                <a:solidFill>
                  <a:schemeClr val="tx1"/>
                </a:solidFill>
              </a:rPr>
              <a:t>的</a:t>
            </a:r>
            <a:r>
              <a:rPr lang="en-US" altLang="zh-CN" sz="3600" dirty="0" smtClean="0">
                <a:solidFill>
                  <a:schemeClr val="tx1"/>
                </a:solidFill>
              </a:rPr>
              <a:t>        </a:t>
            </a:r>
            <a:r>
              <a:rPr lang="zh-CN" sz="3600" dirty="0" smtClean="0">
                <a:solidFill>
                  <a:schemeClr val="tx1"/>
                </a:solidFill>
              </a:rPr>
              <a:t>     。</a:t>
            </a:r>
            <a:endParaRPr lang="zh-CN" sz="3600" dirty="0">
              <a:solidFill>
                <a:schemeClr val="tx1"/>
              </a:solidFill>
            </a:endParaRPr>
          </a:p>
        </p:txBody>
      </p:sp>
      <p:sp>
        <p:nvSpPr>
          <p:cNvPr id="31" name="TextBox 16"/>
          <p:cNvSpPr txBox="1"/>
          <p:nvPr/>
        </p:nvSpPr>
        <p:spPr>
          <a:xfrm>
            <a:off x="8642713" y="4708942"/>
            <a:ext cx="1422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  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2" name="TextBox 17"/>
          <p:cNvSpPr txBox="1"/>
          <p:nvPr/>
        </p:nvSpPr>
        <p:spPr>
          <a:xfrm>
            <a:off x="8642713" y="5369208"/>
            <a:ext cx="1422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  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8858737" y="5357014"/>
            <a:ext cx="1008112" cy="15209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546004" y="3659902"/>
            <a:ext cx="45365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153441" y="5357014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/>
              <a:t>2</a:t>
            </a:r>
            <a:endParaRPr lang="zh-CN" altLang="en-US" sz="4400" dirty="0"/>
          </a:p>
        </p:txBody>
      </p:sp>
      <p:sp>
        <p:nvSpPr>
          <p:cNvPr id="38" name="矩形 37"/>
          <p:cNvSpPr/>
          <p:nvPr/>
        </p:nvSpPr>
        <p:spPr>
          <a:xfrm>
            <a:off x="9118805" y="4616608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1</a:t>
            </a:r>
            <a:endParaRPr lang="zh-CN" altLang="en-US" sz="4400" dirty="0"/>
          </a:p>
        </p:txBody>
      </p:sp>
      <p:sp>
        <p:nvSpPr>
          <p:cNvPr id="34" name="矩形 33"/>
          <p:cNvSpPr/>
          <p:nvPr/>
        </p:nvSpPr>
        <p:spPr>
          <a:xfrm>
            <a:off x="5169845" y="165447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一堆糖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" name="图片 6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1" name="Rectangle 16"/>
          <p:cNvSpPr/>
          <p:nvPr/>
        </p:nvSpPr>
        <p:spPr>
          <a:xfrm>
            <a:off x="3044843" y="1105970"/>
            <a:ext cx="64993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第46页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独立完成“做一做”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34" name="矩形 33"/>
          <p:cNvSpPr/>
          <p:nvPr/>
        </p:nvSpPr>
        <p:spPr>
          <a:xfrm>
            <a:off x="5169845" y="165447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一堆糖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54582" y="2238792"/>
            <a:ext cx="2520280" cy="260192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48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334440" y="314602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51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298598" y="377499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334440" y="252682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298599" y="440074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Picture 48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70198" y="314602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" name="Picture 51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34356" y="377499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5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70198" y="252682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534357" y="440074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" name="Picture 48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854698" y="312565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2" name="Picture 51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818856" y="375462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3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854698" y="250645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818857" y="438037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5" name="Text Box 32"/>
          <p:cNvSpPr txBox="1">
            <a:spLocks noChangeArrowheads="1"/>
          </p:cNvSpPr>
          <p:nvPr/>
        </p:nvSpPr>
        <p:spPr bwMode="auto">
          <a:xfrm>
            <a:off x="2416175" y="5278755"/>
            <a:ext cx="829564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3600" dirty="0" smtClean="0">
                <a:solidFill>
                  <a:schemeClr val="tx1"/>
                </a:solidFill>
              </a:rPr>
              <a:t>平均</a:t>
            </a:r>
            <a:r>
              <a:rPr lang="zh-CN" sz="3600" dirty="0">
                <a:solidFill>
                  <a:schemeClr val="tx1"/>
                </a:solidFill>
              </a:rPr>
              <a:t>分成 </a:t>
            </a:r>
            <a:r>
              <a:rPr lang="en-US" altLang="zh-CN" sz="3600" dirty="0" smtClean="0">
                <a:solidFill>
                  <a:schemeClr val="tx1"/>
                </a:solidFill>
              </a:rPr>
              <a:t>3</a:t>
            </a:r>
            <a:r>
              <a:rPr lang="zh-CN" altLang="zh-CN" sz="3600" dirty="0" smtClean="0">
                <a:solidFill>
                  <a:schemeClr val="tx1"/>
                </a:solidFill>
              </a:rPr>
              <a:t> </a:t>
            </a:r>
            <a:r>
              <a:rPr lang="zh-CN" sz="3600" dirty="0" smtClean="0">
                <a:solidFill>
                  <a:schemeClr val="tx1"/>
                </a:solidFill>
              </a:rPr>
              <a:t>份</a:t>
            </a:r>
            <a:r>
              <a:rPr lang="zh-CN" altLang="en-US" sz="3600" dirty="0" smtClean="0">
                <a:solidFill>
                  <a:schemeClr val="tx1"/>
                </a:solidFill>
              </a:rPr>
              <a:t>，</a:t>
            </a:r>
            <a:r>
              <a:rPr lang="en-US" altLang="zh-CN" sz="3600" dirty="0" smtClean="0">
                <a:solidFill>
                  <a:schemeClr val="tx1"/>
                </a:solidFill>
              </a:rPr>
              <a:t>2</a:t>
            </a:r>
            <a:r>
              <a:rPr lang="zh-CN" altLang="en-US" sz="3600" dirty="0" smtClean="0">
                <a:solidFill>
                  <a:schemeClr val="tx1"/>
                </a:solidFill>
              </a:rPr>
              <a:t>份</a:t>
            </a:r>
            <a:r>
              <a:rPr lang="zh-CN" sz="3600" dirty="0" smtClean="0">
                <a:solidFill>
                  <a:schemeClr val="tx1"/>
                </a:solidFill>
              </a:rPr>
              <a:t>是这</a:t>
            </a:r>
            <a:r>
              <a:rPr lang="zh-CN" altLang="en-US" sz="3600" dirty="0" smtClean="0">
                <a:solidFill>
                  <a:schemeClr val="tx1"/>
                </a:solidFill>
              </a:rPr>
              <a:t>堆糖</a:t>
            </a:r>
            <a:r>
              <a:rPr lang="zh-CN" sz="3600" dirty="0" smtClean="0">
                <a:solidFill>
                  <a:schemeClr val="tx1"/>
                </a:solidFill>
              </a:rPr>
              <a:t>的</a:t>
            </a:r>
            <a:r>
              <a:rPr lang="en-US" altLang="zh-CN" sz="3600" dirty="0" smtClean="0">
                <a:solidFill>
                  <a:schemeClr val="tx1"/>
                </a:solidFill>
              </a:rPr>
              <a:t>        </a:t>
            </a:r>
            <a:r>
              <a:rPr lang="zh-CN" sz="3600" dirty="0" smtClean="0">
                <a:solidFill>
                  <a:schemeClr val="tx1"/>
                </a:solidFill>
              </a:rPr>
              <a:t>     。</a:t>
            </a:r>
            <a:endParaRPr lang="zh-CN" sz="3600" dirty="0">
              <a:solidFill>
                <a:schemeClr val="tx1"/>
              </a:solidFill>
            </a:endParaRPr>
          </a:p>
        </p:txBody>
      </p:sp>
      <p:sp>
        <p:nvSpPr>
          <p:cNvPr id="46" name="TextBox 16"/>
          <p:cNvSpPr txBox="1"/>
          <p:nvPr/>
        </p:nvSpPr>
        <p:spPr>
          <a:xfrm>
            <a:off x="8479254" y="4918492"/>
            <a:ext cx="1422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  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7" name="TextBox 17"/>
          <p:cNvSpPr txBox="1"/>
          <p:nvPr/>
        </p:nvSpPr>
        <p:spPr>
          <a:xfrm>
            <a:off x="8479254" y="5578758"/>
            <a:ext cx="1422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  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 flipV="1">
            <a:off x="8695278" y="5566564"/>
            <a:ext cx="1008112" cy="15209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8989982" y="5566564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3</a:t>
            </a:r>
            <a:endParaRPr lang="zh-CN" altLang="en-US" sz="4400" dirty="0"/>
          </a:p>
        </p:txBody>
      </p:sp>
      <p:sp>
        <p:nvSpPr>
          <p:cNvPr id="50" name="矩形 49"/>
          <p:cNvSpPr/>
          <p:nvPr/>
        </p:nvSpPr>
        <p:spPr>
          <a:xfrm>
            <a:off x="8955346" y="4846484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2</a:t>
            </a:r>
            <a:endParaRPr lang="zh-CN" altLang="en-US" sz="4400" dirty="0"/>
          </a:p>
        </p:txBody>
      </p:sp>
      <p:cxnSp>
        <p:nvCxnSpPr>
          <p:cNvPr id="51" name="直接连接符 50"/>
          <p:cNvCxnSpPr/>
          <p:nvPr/>
        </p:nvCxnSpPr>
        <p:spPr>
          <a:xfrm>
            <a:off x="6674862" y="2346051"/>
            <a:ext cx="0" cy="249466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5450726" y="2346051"/>
            <a:ext cx="0" cy="249466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9" grpId="0"/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" name="图片 6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1" name="Rectangle 16"/>
          <p:cNvSpPr/>
          <p:nvPr/>
        </p:nvSpPr>
        <p:spPr>
          <a:xfrm>
            <a:off x="3044843" y="1105970"/>
            <a:ext cx="64993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第46页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独立完成“做一做”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34" name="矩形 33"/>
          <p:cNvSpPr/>
          <p:nvPr/>
        </p:nvSpPr>
        <p:spPr>
          <a:xfrm>
            <a:off x="5169845" y="165447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一堆糖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859942" y="2216820"/>
            <a:ext cx="3816424" cy="20162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48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039800" y="305204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" name="Picture 51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003958" y="368101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039800" y="243284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003959" y="430676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" name="Picture 48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275558" y="305204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" name="Picture 51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239716" y="368101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275558" y="243284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239717" y="430676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" name="Picture 48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560058" y="303167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" name="Picture 51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524216" y="366064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560058" y="241247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524217" y="428639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" name="Text Box 32"/>
          <p:cNvSpPr txBox="1">
            <a:spLocks noChangeArrowheads="1"/>
          </p:cNvSpPr>
          <p:nvPr/>
        </p:nvSpPr>
        <p:spPr bwMode="auto">
          <a:xfrm>
            <a:off x="2299335" y="5175250"/>
            <a:ext cx="837501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3600" dirty="0" smtClean="0">
                <a:solidFill>
                  <a:schemeClr val="tx1"/>
                </a:solidFill>
              </a:rPr>
              <a:t>平均</a:t>
            </a:r>
            <a:r>
              <a:rPr lang="zh-CN" sz="3600" dirty="0">
                <a:solidFill>
                  <a:schemeClr val="tx1"/>
                </a:solidFill>
              </a:rPr>
              <a:t>分成 </a:t>
            </a:r>
            <a:r>
              <a:rPr lang="en-US" altLang="zh-CN" sz="3600" dirty="0" smtClean="0">
                <a:solidFill>
                  <a:schemeClr val="tx1"/>
                </a:solidFill>
              </a:rPr>
              <a:t>4</a:t>
            </a:r>
            <a:r>
              <a:rPr lang="zh-CN" altLang="zh-CN" sz="3600" dirty="0" smtClean="0">
                <a:solidFill>
                  <a:schemeClr val="tx1"/>
                </a:solidFill>
              </a:rPr>
              <a:t> </a:t>
            </a:r>
            <a:r>
              <a:rPr lang="zh-CN" sz="3600" dirty="0" smtClean="0">
                <a:solidFill>
                  <a:schemeClr val="tx1"/>
                </a:solidFill>
              </a:rPr>
              <a:t>份</a:t>
            </a:r>
            <a:r>
              <a:rPr lang="zh-CN" altLang="en-US" sz="3600" dirty="0" smtClean="0">
                <a:solidFill>
                  <a:schemeClr val="tx1"/>
                </a:solidFill>
              </a:rPr>
              <a:t>，</a:t>
            </a:r>
            <a:r>
              <a:rPr lang="en-US" altLang="zh-CN" sz="3600" dirty="0" smtClean="0">
                <a:solidFill>
                  <a:schemeClr val="tx1"/>
                </a:solidFill>
              </a:rPr>
              <a:t>3</a:t>
            </a:r>
            <a:r>
              <a:rPr lang="zh-CN" altLang="en-US" sz="3600" dirty="0" smtClean="0">
                <a:solidFill>
                  <a:schemeClr val="tx1"/>
                </a:solidFill>
              </a:rPr>
              <a:t>份</a:t>
            </a:r>
            <a:r>
              <a:rPr lang="zh-CN" sz="3600" dirty="0" smtClean="0">
                <a:solidFill>
                  <a:schemeClr val="tx1"/>
                </a:solidFill>
              </a:rPr>
              <a:t>是这</a:t>
            </a:r>
            <a:r>
              <a:rPr lang="zh-CN" altLang="en-US" sz="3600" dirty="0" smtClean="0">
                <a:solidFill>
                  <a:schemeClr val="tx1"/>
                </a:solidFill>
              </a:rPr>
              <a:t>堆糖</a:t>
            </a:r>
            <a:r>
              <a:rPr lang="zh-CN" sz="3600" dirty="0" smtClean="0">
                <a:solidFill>
                  <a:schemeClr val="tx1"/>
                </a:solidFill>
              </a:rPr>
              <a:t>的</a:t>
            </a:r>
            <a:r>
              <a:rPr lang="en-US" altLang="zh-CN" sz="3600" dirty="0" smtClean="0">
                <a:solidFill>
                  <a:schemeClr val="tx1"/>
                </a:solidFill>
              </a:rPr>
              <a:t>        </a:t>
            </a:r>
            <a:r>
              <a:rPr lang="zh-CN" sz="3600" dirty="0" smtClean="0">
                <a:solidFill>
                  <a:schemeClr val="tx1"/>
                </a:solidFill>
              </a:rPr>
              <a:t>    。</a:t>
            </a:r>
            <a:endParaRPr lang="zh-CN" sz="3600" dirty="0">
              <a:solidFill>
                <a:schemeClr val="tx1"/>
              </a:solidFill>
            </a:endParaRPr>
          </a:p>
        </p:txBody>
      </p:sp>
      <p:sp>
        <p:nvSpPr>
          <p:cNvPr id="31" name="TextBox 16"/>
          <p:cNvSpPr txBox="1"/>
          <p:nvPr/>
        </p:nvSpPr>
        <p:spPr>
          <a:xfrm>
            <a:off x="8441789" y="4814987"/>
            <a:ext cx="1422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  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3" name="TextBox 17"/>
          <p:cNvSpPr txBox="1"/>
          <p:nvPr/>
        </p:nvSpPr>
        <p:spPr>
          <a:xfrm>
            <a:off x="8441789" y="5475253"/>
            <a:ext cx="1422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  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8657813" y="5463059"/>
            <a:ext cx="1008112" cy="15209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571910" y="2936900"/>
            <a:ext cx="45365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8952517" y="5463059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4</a:t>
            </a:r>
            <a:endParaRPr lang="zh-CN" altLang="en-US" sz="4400" dirty="0"/>
          </a:p>
        </p:txBody>
      </p:sp>
      <p:sp>
        <p:nvSpPr>
          <p:cNvPr id="39" name="矩形 38"/>
          <p:cNvSpPr/>
          <p:nvPr/>
        </p:nvSpPr>
        <p:spPr>
          <a:xfrm>
            <a:off x="8917881" y="4722653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3</a:t>
            </a:r>
            <a:endParaRPr lang="zh-CN" altLang="en-US" sz="4400" dirty="0"/>
          </a:p>
        </p:txBody>
      </p:sp>
      <p:cxnSp>
        <p:nvCxnSpPr>
          <p:cNvPr id="53" name="直接连接符 52"/>
          <p:cNvCxnSpPr/>
          <p:nvPr/>
        </p:nvCxnSpPr>
        <p:spPr>
          <a:xfrm>
            <a:off x="3571910" y="3584972"/>
            <a:ext cx="45365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571910" y="4233044"/>
            <a:ext cx="45365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8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" name="图片 6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1" name="Rectangle 16"/>
          <p:cNvSpPr/>
          <p:nvPr/>
        </p:nvSpPr>
        <p:spPr>
          <a:xfrm>
            <a:off x="3044843" y="1105970"/>
            <a:ext cx="64993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第46页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独立完成“做一做”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34" name="矩形 33"/>
          <p:cNvSpPr/>
          <p:nvPr/>
        </p:nvSpPr>
        <p:spPr>
          <a:xfrm>
            <a:off x="5169845" y="165447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一堆糖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89151" y="2238765"/>
            <a:ext cx="3816425" cy="2712733"/>
            <a:chOff x="2339751" y="908720"/>
            <a:chExt cx="3816425" cy="2712733"/>
          </a:xfrm>
        </p:grpSpPr>
        <p:sp>
          <p:nvSpPr>
            <p:cNvPr id="12" name="矩形 11"/>
            <p:cNvSpPr/>
            <p:nvPr/>
          </p:nvSpPr>
          <p:spPr>
            <a:xfrm>
              <a:off x="2339752" y="908720"/>
              <a:ext cx="3816424" cy="136815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339751" y="2253301"/>
              <a:ext cx="2520281" cy="136815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Picture 48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069010" y="306220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Picture 51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033168" y="369117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069010" y="244300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033169" y="431692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" name="Picture 48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304768" y="306220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" name="Picture 51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268926" y="369117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304768" y="244300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2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268927" y="431692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3" name="Picture 48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9268" y="304183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" name="Picture 51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553426" y="3670806"/>
            <a:ext cx="972293" cy="42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9268" y="2422634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6" name="Picture 45" descr="P-6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553427" y="4296553"/>
            <a:ext cx="972292" cy="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7" name="Text Box 32"/>
          <p:cNvSpPr txBox="1">
            <a:spLocks noChangeArrowheads="1"/>
          </p:cNvSpPr>
          <p:nvPr/>
        </p:nvSpPr>
        <p:spPr bwMode="auto">
          <a:xfrm>
            <a:off x="2386965" y="5347335"/>
            <a:ext cx="850201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3600" dirty="0" smtClean="0">
                <a:solidFill>
                  <a:schemeClr val="tx1"/>
                </a:solidFill>
              </a:rPr>
              <a:t>平均</a:t>
            </a:r>
            <a:r>
              <a:rPr lang="zh-CN" sz="3600" dirty="0">
                <a:solidFill>
                  <a:schemeClr val="tx1"/>
                </a:solidFill>
              </a:rPr>
              <a:t>分成 </a:t>
            </a:r>
            <a:r>
              <a:rPr lang="en-US" altLang="zh-CN" sz="3600" dirty="0" smtClean="0">
                <a:solidFill>
                  <a:schemeClr val="tx1"/>
                </a:solidFill>
              </a:rPr>
              <a:t>6</a:t>
            </a:r>
            <a:r>
              <a:rPr lang="zh-CN" altLang="zh-CN" sz="3600" dirty="0" smtClean="0">
                <a:solidFill>
                  <a:schemeClr val="tx1"/>
                </a:solidFill>
              </a:rPr>
              <a:t> </a:t>
            </a:r>
            <a:r>
              <a:rPr lang="zh-CN" sz="3600" dirty="0" smtClean="0">
                <a:solidFill>
                  <a:schemeClr val="tx1"/>
                </a:solidFill>
              </a:rPr>
              <a:t>份</a:t>
            </a:r>
            <a:r>
              <a:rPr lang="zh-CN" altLang="en-US" sz="3600" dirty="0" smtClean="0">
                <a:solidFill>
                  <a:schemeClr val="tx1"/>
                </a:solidFill>
              </a:rPr>
              <a:t>，</a:t>
            </a:r>
            <a:r>
              <a:rPr lang="en-US" altLang="zh-CN" sz="3600" dirty="0" smtClean="0">
                <a:solidFill>
                  <a:schemeClr val="tx1"/>
                </a:solidFill>
              </a:rPr>
              <a:t>5</a:t>
            </a:r>
            <a:r>
              <a:rPr lang="zh-CN" altLang="en-US" sz="3600" dirty="0" smtClean="0">
                <a:solidFill>
                  <a:schemeClr val="tx1"/>
                </a:solidFill>
              </a:rPr>
              <a:t>份</a:t>
            </a:r>
            <a:r>
              <a:rPr lang="zh-CN" sz="3600" dirty="0" smtClean="0">
                <a:solidFill>
                  <a:schemeClr val="tx1"/>
                </a:solidFill>
              </a:rPr>
              <a:t>是这</a:t>
            </a:r>
            <a:r>
              <a:rPr lang="zh-CN" altLang="en-US" sz="3600" dirty="0" smtClean="0">
                <a:solidFill>
                  <a:schemeClr val="tx1"/>
                </a:solidFill>
              </a:rPr>
              <a:t>堆糖</a:t>
            </a:r>
            <a:r>
              <a:rPr lang="zh-CN" sz="3600" dirty="0" smtClean="0">
                <a:solidFill>
                  <a:schemeClr val="tx1"/>
                </a:solidFill>
              </a:rPr>
              <a:t>的</a:t>
            </a:r>
            <a:r>
              <a:rPr lang="en-US" altLang="zh-CN" sz="3600" dirty="0" smtClean="0">
                <a:solidFill>
                  <a:schemeClr val="tx1"/>
                </a:solidFill>
              </a:rPr>
              <a:t>        </a:t>
            </a:r>
            <a:r>
              <a:rPr lang="zh-CN" sz="3600" dirty="0" smtClean="0">
                <a:solidFill>
                  <a:schemeClr val="tx1"/>
                </a:solidFill>
              </a:rPr>
              <a:t>    。</a:t>
            </a:r>
            <a:endParaRPr lang="zh-CN" sz="3600" dirty="0">
              <a:solidFill>
                <a:schemeClr val="tx1"/>
              </a:solidFill>
            </a:endParaRPr>
          </a:p>
        </p:txBody>
      </p:sp>
      <p:sp>
        <p:nvSpPr>
          <p:cNvPr id="48" name="TextBox 16"/>
          <p:cNvSpPr txBox="1"/>
          <p:nvPr/>
        </p:nvSpPr>
        <p:spPr>
          <a:xfrm>
            <a:off x="8518624" y="4987072"/>
            <a:ext cx="1422184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  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9" name="TextBox 17"/>
          <p:cNvSpPr txBox="1"/>
          <p:nvPr/>
        </p:nvSpPr>
        <p:spPr>
          <a:xfrm>
            <a:off x="8518624" y="5647338"/>
            <a:ext cx="1422184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  ）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8734648" y="5635144"/>
            <a:ext cx="1008112" cy="15209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5185296" y="2195622"/>
            <a:ext cx="0" cy="276766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9029352" y="5635144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6</a:t>
            </a:r>
            <a:endParaRPr lang="zh-CN" altLang="en-US" sz="4400" dirty="0"/>
          </a:p>
        </p:txBody>
      </p:sp>
      <p:sp>
        <p:nvSpPr>
          <p:cNvPr id="55" name="矩形 54"/>
          <p:cNvSpPr/>
          <p:nvPr/>
        </p:nvSpPr>
        <p:spPr>
          <a:xfrm>
            <a:off x="8994716" y="4894738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5</a:t>
            </a:r>
            <a:endParaRPr lang="zh-CN" altLang="en-US" sz="4400" dirty="0"/>
          </a:p>
        </p:txBody>
      </p:sp>
      <p:cxnSp>
        <p:nvCxnSpPr>
          <p:cNvPr id="56" name="直接连接符 55"/>
          <p:cNvCxnSpPr/>
          <p:nvPr/>
        </p:nvCxnSpPr>
        <p:spPr>
          <a:xfrm>
            <a:off x="3601120" y="3595132"/>
            <a:ext cx="4536504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6409432" y="2195622"/>
            <a:ext cx="0" cy="276766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0" name="组合 4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1" name="图片 50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2" name="图片 51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53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956040" y="3574415"/>
            <a:ext cx="2680335" cy="253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>
          <a:xfrm rot="10800000" flipH="1">
            <a:off x="1902460" y="1614805"/>
            <a:ext cx="7053580" cy="392049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4" name="圆角矩形 53"/>
          <p:cNvSpPr/>
          <p:nvPr/>
        </p:nvSpPr>
        <p:spPr>
          <a:xfrm rot="10800000" flipH="1">
            <a:off x="1887855" y="1617345"/>
            <a:ext cx="7104380" cy="3917950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5" name="文本框 22"/>
          <p:cNvSpPr txBox="1"/>
          <p:nvPr/>
        </p:nvSpPr>
        <p:spPr>
          <a:xfrm flipH="1">
            <a:off x="2175510" y="1748155"/>
            <a:ext cx="6790055" cy="102997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latinLnBrk="0">
              <a:lnSpc>
                <a:spcPts val="366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把单位“1”平均分成若干份，表示其中一份的数叫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分数单位。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116634" y="2855595"/>
            <a:ext cx="4572000" cy="1009621"/>
            <a:chOff x="1043608" y="2052137"/>
            <a:chExt cx="4572000" cy="1009621"/>
          </a:xfrm>
        </p:grpSpPr>
        <p:sp>
          <p:nvSpPr>
            <p:cNvPr id="15" name="矩形 14"/>
            <p:cNvSpPr/>
            <p:nvPr/>
          </p:nvSpPr>
          <p:spPr>
            <a:xfrm>
              <a:off x="1043608" y="2290223"/>
              <a:ext cx="4572000" cy="5835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228600">
                <a:spcAft>
                  <a:spcPts val="0"/>
                </a:spcAft>
              </a:pPr>
              <a:r>
                <a:rPr lang="en-US" altLang="zh-CN" sz="3200" dirty="0" smtClean="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rPr>
                <a:t>  </a:t>
              </a:r>
              <a:r>
                <a:rPr lang="zh-CN" altLang="zh-CN" sz="2800" dirty="0" smtClean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的</a:t>
              </a:r>
              <a:r>
                <a:rPr lang="zh-CN" altLang="zh-CN" sz="28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分数单位</a:t>
              </a:r>
              <a:r>
                <a:rPr lang="zh-CN" altLang="zh-CN" sz="2800" dirty="0" smtClean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是</a:t>
              </a:r>
              <a:r>
                <a:rPr lang="en-US" altLang="zh-CN" sz="2800" dirty="0" smtClean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 </a:t>
              </a:r>
              <a:r>
                <a:rPr lang="zh-CN" altLang="zh-CN" sz="2800" dirty="0" smtClean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。</a:t>
              </a:r>
              <a:endParaRPr lang="zh-CN" altLang="zh-CN" sz="28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87624" y="2052137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87624" y="2472832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187624" y="2574486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6"/>
            <p:cNvSpPr txBox="1"/>
            <p:nvPr/>
          </p:nvSpPr>
          <p:spPr>
            <a:xfrm>
              <a:off x="3907160" y="2056288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1" name="TextBox 17"/>
            <p:cNvSpPr txBox="1"/>
            <p:nvPr/>
          </p:nvSpPr>
          <p:spPr>
            <a:xfrm>
              <a:off x="3907160" y="2476983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3888110" y="2578637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2116327" y="3678833"/>
            <a:ext cx="6574790" cy="1474470"/>
            <a:chOff x="629792" y="3005098"/>
            <a:chExt cx="6574790" cy="1474470"/>
          </a:xfrm>
        </p:grpSpPr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23" name="矩形 22"/>
                <p:cNvSpPr/>
                <p:nvPr/>
              </p:nvSpPr>
              <p:spPr>
                <a:xfrm>
                  <a:off x="629792" y="3095903"/>
                  <a:ext cx="6574790" cy="1383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p>
                  <a:pPr indent="228600">
                    <a:lnSpc>
                      <a:spcPct val="150000"/>
                    </a:lnSpc>
                    <a:spcAft>
                      <a:spcPts val="0"/>
                    </a:spcAft>
                  </a:pPr>
                  <a:r>
                    <a:rPr lang="en-US" altLang="zh-CN" sz="2800" dirty="0" smtClean="0">
                      <a:solidFill>
                        <a:srgbClr val="000000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 </a:t>
                  </a:r>
                  <a:r>
                    <a:rPr lang="zh-CN" altLang="zh-CN" sz="2800" dirty="0" smtClean="0">
                      <a:solidFill>
                        <a:srgbClr val="0070C0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因为</a:t>
                  </a:r>
                  <a14:m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MS Mincho" charset="0"/>
                          <a:cs typeface="Cambria Math" panose="02040503050406030204" pitchFamily="18" charset="0"/>
                        </a:rPr>
                        <m:t>    </m:t>
                      </m:r>
                    </m:oMath>
                  </a14:m>
                  <a:r>
                    <a:rPr lang="en-US" altLang="zh-CN" sz="2800" dirty="0" smtClean="0">
                      <a:solidFill>
                        <a:srgbClr val="0070C0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 </a:t>
                  </a:r>
                  <a:r>
                    <a:rPr lang="zh-CN" altLang="zh-CN" sz="2800" dirty="0" smtClean="0">
                      <a:solidFill>
                        <a:srgbClr val="0070C0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里面</a:t>
                  </a:r>
                  <a:r>
                    <a:rPr lang="zh-CN" altLang="zh-CN" sz="2800" dirty="0">
                      <a:solidFill>
                        <a:srgbClr val="0070C0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有</a:t>
                  </a:r>
                  <a:r>
                    <a:rPr lang="en-US" altLang="zh-CN" sz="2800" dirty="0">
                      <a:solidFill>
                        <a:srgbClr val="0070C0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2</a:t>
                  </a:r>
                  <a:r>
                    <a:rPr lang="zh-CN" altLang="zh-CN" sz="2800" dirty="0" smtClean="0">
                      <a:solidFill>
                        <a:srgbClr val="0070C0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个，</a:t>
                  </a:r>
                  <a:r>
                    <a:rPr lang="en-US" altLang="zh-CN" sz="2800" dirty="0" smtClean="0">
                      <a:solidFill>
                        <a:srgbClr val="0070C0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  </a:t>
                  </a:r>
                  <a:r>
                    <a:rPr lang="zh-CN" altLang="zh-CN" sz="2800" dirty="0">
                      <a:solidFill>
                        <a:srgbClr val="0070C0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也就是有</a:t>
                  </a:r>
                  <a:r>
                    <a:rPr lang="en-US" altLang="zh-CN" sz="2800" dirty="0">
                      <a:solidFill>
                        <a:srgbClr val="0070C0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2</a:t>
                  </a:r>
                  <a:r>
                    <a:rPr lang="zh-CN" altLang="zh-CN" sz="2800" dirty="0">
                      <a:solidFill>
                        <a:srgbClr val="0070C0"/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个这样的分数单位。</a:t>
                  </a:r>
                  <a:endParaRPr lang="zh-CN" altLang="zh-CN" sz="2800" dirty="0">
                    <a:solidFill>
                      <a:srgbClr val="0070C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endParaRPr>
                </a:p>
              </p:txBody>
            </p:sp>
          </mc:Choice>
          <mc:Fallback>
            <p:sp>
              <p:nvSpPr>
                <p:cNvPr id="23" name="矩形 2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9792" y="3095903"/>
                  <a:ext cx="6574790" cy="1383665"/>
                </a:xfrm>
                <a:prstGeom prst="rect">
                  <a:avLst/>
                </a:prstGeom>
                <a:blipFill rotWithShape="1">
                  <a:blip r:embed="rId7" cstate="print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TextBox 16"/>
            <p:cNvSpPr txBox="1"/>
            <p:nvPr/>
          </p:nvSpPr>
          <p:spPr>
            <a:xfrm>
              <a:off x="1768278" y="3019092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5" name="TextBox 17"/>
            <p:cNvSpPr txBox="1"/>
            <p:nvPr/>
          </p:nvSpPr>
          <p:spPr>
            <a:xfrm>
              <a:off x="1768278" y="3439787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768278" y="3541441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16"/>
            <p:cNvSpPr txBox="1"/>
            <p:nvPr/>
          </p:nvSpPr>
          <p:spPr>
            <a:xfrm>
              <a:off x="4016027" y="3005098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8" name="TextBox 17"/>
            <p:cNvSpPr txBox="1"/>
            <p:nvPr/>
          </p:nvSpPr>
          <p:spPr>
            <a:xfrm>
              <a:off x="4016027" y="3511518"/>
              <a:ext cx="589280" cy="583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3 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3996977" y="3556022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200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4" grpId="0" bldLvl="0" animBg="1"/>
      <p:bldP spid="5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" name="图片 6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3055422" y="2031770"/>
            <a:ext cx="8856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请你说出上面各分数的分数单位。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TextBox 16"/>
          <p:cNvSpPr txBox="1"/>
          <p:nvPr/>
        </p:nvSpPr>
        <p:spPr>
          <a:xfrm>
            <a:off x="5158600" y="820073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2" name="TextBox 17"/>
          <p:cNvSpPr txBox="1"/>
          <p:nvPr/>
        </p:nvSpPr>
        <p:spPr>
          <a:xfrm>
            <a:off x="5158600" y="132638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endParaRPr lang="zh-CN" altLang="en-US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158600" y="1428034"/>
            <a:ext cx="40845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6"/>
          <p:cNvSpPr txBox="1"/>
          <p:nvPr/>
        </p:nvSpPr>
        <p:spPr>
          <a:xfrm>
            <a:off x="6325674" y="820073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8" name="TextBox 17"/>
          <p:cNvSpPr txBox="1"/>
          <p:nvPr/>
        </p:nvSpPr>
        <p:spPr>
          <a:xfrm>
            <a:off x="6325674" y="132638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endParaRPr lang="zh-CN" altLang="en-US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325674" y="1428034"/>
            <a:ext cx="40845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6"/>
          <p:cNvSpPr txBox="1"/>
          <p:nvPr/>
        </p:nvSpPr>
        <p:spPr>
          <a:xfrm>
            <a:off x="7678880" y="849602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5</a:t>
            </a:r>
            <a:endParaRPr lang="zh-CN" altLang="en-US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1" name="TextBox 17"/>
          <p:cNvSpPr txBox="1"/>
          <p:nvPr/>
        </p:nvSpPr>
        <p:spPr>
          <a:xfrm>
            <a:off x="7678880" y="1355909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6</a:t>
            </a:r>
            <a:endParaRPr lang="zh-CN" altLang="en-US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678880" y="1457563"/>
            <a:ext cx="408456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3343454" y="2692281"/>
            <a:ext cx="8208912" cy="1189514"/>
            <a:chOff x="827584" y="3068960"/>
            <a:chExt cx="8208912" cy="1189514"/>
          </a:xfrm>
        </p:grpSpPr>
        <p:sp>
          <p:nvSpPr>
            <p:cNvPr id="19" name="Text Box 70"/>
            <p:cNvSpPr txBox="1">
              <a:spLocks noChangeArrowheads="1"/>
            </p:cNvSpPr>
            <p:nvPr/>
          </p:nvSpPr>
          <p:spPr bwMode="auto">
            <a:xfrm>
              <a:off x="1166639" y="3373399"/>
              <a:ext cx="2740334" cy="5869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zh-CN" sz="3200" dirty="0"/>
                <a:t>的分数单位是</a:t>
              </a:r>
            </a:p>
          </p:txBody>
        </p:sp>
        <p:sp>
          <p:nvSpPr>
            <p:cNvPr id="37" name="Text Box 71"/>
            <p:cNvSpPr txBox="1">
              <a:spLocks noChangeArrowheads="1"/>
            </p:cNvSpPr>
            <p:nvPr/>
          </p:nvSpPr>
          <p:spPr bwMode="auto">
            <a:xfrm>
              <a:off x="4362029" y="3373400"/>
              <a:ext cx="4674467" cy="601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zh-CN" altLang="zh-CN" sz="3200" dirty="0"/>
                <a:t>,</a:t>
              </a:r>
              <a:r>
                <a:rPr lang="zh-CN" sz="3200" dirty="0" smtClean="0"/>
                <a:t>有</a:t>
              </a:r>
              <a:r>
                <a:rPr lang="en-US" altLang="zh-CN" sz="3200" dirty="0" smtClean="0"/>
                <a:t>1</a:t>
              </a:r>
              <a:r>
                <a:rPr lang="zh-CN" sz="3200" dirty="0" smtClean="0"/>
                <a:t>个</a:t>
              </a:r>
              <a:r>
                <a:rPr lang="zh-CN" sz="3200" dirty="0"/>
                <a:t>这样的分数单位。</a:t>
              </a:r>
            </a:p>
          </p:txBody>
        </p:sp>
        <p:sp>
          <p:nvSpPr>
            <p:cNvPr id="20" name="TextBox 16"/>
            <p:cNvSpPr txBox="1"/>
            <p:nvPr/>
          </p:nvSpPr>
          <p:spPr>
            <a:xfrm>
              <a:off x="827584" y="3068960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1" name="TextBox 17"/>
            <p:cNvSpPr txBox="1"/>
            <p:nvPr/>
          </p:nvSpPr>
          <p:spPr>
            <a:xfrm>
              <a:off x="827584" y="3575267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827584" y="3676921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16"/>
            <p:cNvSpPr txBox="1"/>
            <p:nvPr/>
          </p:nvSpPr>
          <p:spPr>
            <a:xfrm>
              <a:off x="3898700" y="310583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54" name="TextBox 17"/>
            <p:cNvSpPr txBox="1"/>
            <p:nvPr/>
          </p:nvSpPr>
          <p:spPr>
            <a:xfrm>
              <a:off x="3898700" y="3612143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3898700" y="3713797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3343454" y="3807023"/>
            <a:ext cx="8208912" cy="1189514"/>
            <a:chOff x="827584" y="3068960"/>
            <a:chExt cx="8208912" cy="1189514"/>
          </a:xfrm>
        </p:grpSpPr>
        <p:sp>
          <p:nvSpPr>
            <p:cNvPr id="39" name="Text Box 70"/>
            <p:cNvSpPr txBox="1">
              <a:spLocks noChangeArrowheads="1"/>
            </p:cNvSpPr>
            <p:nvPr/>
          </p:nvSpPr>
          <p:spPr bwMode="auto">
            <a:xfrm>
              <a:off x="1166639" y="3373399"/>
              <a:ext cx="2740334" cy="5869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zh-CN" sz="3200" dirty="0"/>
                <a:t>的分数单位是</a:t>
              </a:r>
            </a:p>
          </p:txBody>
        </p:sp>
        <p:sp>
          <p:nvSpPr>
            <p:cNvPr id="58" name="Text Box 71"/>
            <p:cNvSpPr txBox="1">
              <a:spLocks noChangeArrowheads="1"/>
            </p:cNvSpPr>
            <p:nvPr/>
          </p:nvSpPr>
          <p:spPr bwMode="auto">
            <a:xfrm>
              <a:off x="4362029" y="3373400"/>
              <a:ext cx="4674467" cy="601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zh-CN" altLang="zh-CN" sz="3200" dirty="0"/>
                <a:t>,</a:t>
              </a:r>
              <a:r>
                <a:rPr lang="zh-CN" sz="3200" dirty="0" smtClean="0"/>
                <a:t>有</a:t>
              </a:r>
              <a:r>
                <a:rPr lang="en-US" altLang="zh-CN" sz="3200" dirty="0" smtClean="0"/>
                <a:t>3</a:t>
              </a:r>
              <a:r>
                <a:rPr lang="zh-CN" sz="3200" dirty="0" smtClean="0"/>
                <a:t>个</a:t>
              </a:r>
              <a:r>
                <a:rPr lang="zh-CN" sz="3200" dirty="0"/>
                <a:t>这样的分数单位。</a:t>
              </a:r>
            </a:p>
          </p:txBody>
        </p:sp>
        <p:sp>
          <p:nvSpPr>
            <p:cNvPr id="59" name="TextBox 16"/>
            <p:cNvSpPr txBox="1"/>
            <p:nvPr/>
          </p:nvSpPr>
          <p:spPr>
            <a:xfrm>
              <a:off x="827584" y="3068960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3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60" name="TextBox 17"/>
            <p:cNvSpPr txBox="1"/>
            <p:nvPr/>
          </p:nvSpPr>
          <p:spPr>
            <a:xfrm>
              <a:off x="827584" y="3575267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4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827584" y="3676921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16"/>
            <p:cNvSpPr txBox="1"/>
            <p:nvPr/>
          </p:nvSpPr>
          <p:spPr>
            <a:xfrm>
              <a:off x="3898700" y="310583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63" name="TextBox 17"/>
            <p:cNvSpPr txBox="1"/>
            <p:nvPr/>
          </p:nvSpPr>
          <p:spPr>
            <a:xfrm>
              <a:off x="3898700" y="3612143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4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3898700" y="3713797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3379458" y="4814637"/>
            <a:ext cx="8208912" cy="1189514"/>
            <a:chOff x="827584" y="3068960"/>
            <a:chExt cx="8208912" cy="1189514"/>
          </a:xfrm>
        </p:grpSpPr>
        <p:sp>
          <p:nvSpPr>
            <p:cNvPr id="66" name="Text Box 70"/>
            <p:cNvSpPr txBox="1">
              <a:spLocks noChangeArrowheads="1"/>
            </p:cNvSpPr>
            <p:nvPr/>
          </p:nvSpPr>
          <p:spPr bwMode="auto">
            <a:xfrm>
              <a:off x="1166639" y="3373399"/>
              <a:ext cx="2740334" cy="5869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zh-CN" sz="3200" dirty="0"/>
                <a:t>的分数单位是</a:t>
              </a:r>
            </a:p>
          </p:txBody>
        </p:sp>
        <p:sp>
          <p:nvSpPr>
            <p:cNvPr id="67" name="Text Box 71"/>
            <p:cNvSpPr txBox="1">
              <a:spLocks noChangeArrowheads="1"/>
            </p:cNvSpPr>
            <p:nvPr/>
          </p:nvSpPr>
          <p:spPr bwMode="auto">
            <a:xfrm>
              <a:off x="4362029" y="3373400"/>
              <a:ext cx="4674467" cy="601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zh-CN" altLang="zh-CN" sz="3200" dirty="0"/>
                <a:t>,</a:t>
              </a:r>
              <a:r>
                <a:rPr lang="zh-CN" sz="3200" dirty="0" smtClean="0"/>
                <a:t>有</a:t>
              </a:r>
              <a:r>
                <a:rPr lang="en-US" altLang="zh-CN" sz="3200" dirty="0" smtClean="0"/>
                <a:t>5</a:t>
              </a:r>
              <a:r>
                <a:rPr lang="zh-CN" sz="3200" dirty="0" smtClean="0"/>
                <a:t>个</a:t>
              </a:r>
              <a:r>
                <a:rPr lang="zh-CN" sz="3200" dirty="0"/>
                <a:t>这样的分数单位。</a:t>
              </a:r>
            </a:p>
          </p:txBody>
        </p:sp>
        <p:sp>
          <p:nvSpPr>
            <p:cNvPr id="68" name="TextBox 16"/>
            <p:cNvSpPr txBox="1"/>
            <p:nvPr/>
          </p:nvSpPr>
          <p:spPr>
            <a:xfrm>
              <a:off x="827584" y="3068960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5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69" name="TextBox 17"/>
            <p:cNvSpPr txBox="1"/>
            <p:nvPr/>
          </p:nvSpPr>
          <p:spPr>
            <a:xfrm>
              <a:off x="827584" y="3575267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6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827584" y="3676921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16"/>
            <p:cNvSpPr txBox="1"/>
            <p:nvPr/>
          </p:nvSpPr>
          <p:spPr>
            <a:xfrm>
              <a:off x="3898700" y="310583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72" name="TextBox 17"/>
            <p:cNvSpPr txBox="1"/>
            <p:nvPr/>
          </p:nvSpPr>
          <p:spPr>
            <a:xfrm>
              <a:off x="3898700" y="3612143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n-ea"/>
                  <a:ea typeface="+mn-ea"/>
                </a:rPr>
                <a:t>6</a:t>
              </a:r>
              <a:endParaRPr lang="zh-CN" altLang="en-US" sz="36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3898700" y="3713797"/>
              <a:ext cx="408456" cy="0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38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 38"/>
          <p:cNvSpPr/>
          <p:nvPr/>
        </p:nvSpPr>
        <p:spPr>
          <a:xfrm>
            <a:off x="4885755" y="670139"/>
            <a:ext cx="530733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教材第47页练习十一第1,2题。</a:t>
            </a:r>
          </a:p>
        </p:txBody>
      </p:sp>
      <p:sp>
        <p:nvSpPr>
          <p:cNvPr id="40" name="TextBox 11"/>
          <p:cNvSpPr txBox="1"/>
          <p:nvPr/>
        </p:nvSpPr>
        <p:spPr>
          <a:xfrm>
            <a:off x="2223132" y="447030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2223132" y="487577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2223131" y="4977432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15"/>
          <p:cNvSpPr txBox="1"/>
          <p:nvPr/>
        </p:nvSpPr>
        <p:spPr>
          <a:xfrm>
            <a:off x="4095340" y="446289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4" name="TextBox 16"/>
          <p:cNvSpPr txBox="1"/>
          <p:nvPr/>
        </p:nvSpPr>
        <p:spPr>
          <a:xfrm>
            <a:off x="4095340" y="486836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095339" y="4970021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18"/>
          <p:cNvSpPr txBox="1"/>
          <p:nvPr/>
        </p:nvSpPr>
        <p:spPr>
          <a:xfrm>
            <a:off x="5872228" y="447030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7" name="TextBox 19"/>
          <p:cNvSpPr txBox="1"/>
          <p:nvPr/>
        </p:nvSpPr>
        <p:spPr>
          <a:xfrm>
            <a:off x="5872228" y="487577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872227" y="4977432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21"/>
          <p:cNvSpPr txBox="1"/>
          <p:nvPr/>
        </p:nvSpPr>
        <p:spPr>
          <a:xfrm>
            <a:off x="7699720" y="446289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0" name="TextBox 22"/>
          <p:cNvSpPr txBox="1"/>
          <p:nvPr/>
        </p:nvSpPr>
        <p:spPr>
          <a:xfrm>
            <a:off x="7699720" y="486836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7699719" y="4970021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24"/>
          <p:cNvSpPr txBox="1"/>
          <p:nvPr/>
        </p:nvSpPr>
        <p:spPr>
          <a:xfrm>
            <a:off x="9355904" y="445421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3" name="TextBox 25"/>
          <p:cNvSpPr txBox="1"/>
          <p:nvPr/>
        </p:nvSpPr>
        <p:spPr>
          <a:xfrm>
            <a:off x="9355904" y="485968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9355903" y="496133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39"/>
          <p:cNvSpPr txBox="1"/>
          <p:nvPr/>
        </p:nvSpPr>
        <p:spPr>
          <a:xfrm>
            <a:off x="1608546" y="1513468"/>
            <a:ext cx="85825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把下面每个图形都看作单位“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”，用分数表示各图中涂色部分的大小。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1911787" y="5326990"/>
            <a:ext cx="1019768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3711987" y="5326990"/>
            <a:ext cx="1019768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5560883" y="5326990"/>
            <a:ext cx="1019768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7372739" y="5326990"/>
            <a:ext cx="1019768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9028923" y="5326990"/>
            <a:ext cx="1019768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9457" y="3166750"/>
            <a:ext cx="165735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8611" y="3138186"/>
            <a:ext cx="972108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6163" y="3208854"/>
            <a:ext cx="1419225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25485" y="3138186"/>
            <a:ext cx="1067022" cy="108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96563" y="3193099"/>
            <a:ext cx="1247321" cy="1053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/>
      <p:bldP spid="44" grpId="0"/>
      <p:bldP spid="46" grpId="0"/>
      <p:bldP spid="47" grpId="0"/>
      <p:bldP spid="49" grpId="0"/>
      <p:bldP spid="50" grpId="0"/>
      <p:bldP spid="52" grpId="0"/>
      <p:bldP spid="5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3581389" y="268454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1389" y="316202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14107" y="3242742"/>
            <a:ext cx="69339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189901" y="273868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89901" y="314415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文本框 39"/>
          <p:cNvSpPr txBox="1"/>
          <p:nvPr/>
        </p:nvSpPr>
        <p:spPr>
          <a:xfrm>
            <a:off x="2028628" y="2318567"/>
            <a:ext cx="3582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每个茶杯是这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套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茶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杯的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133725" y="2738755"/>
            <a:ext cx="15576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33725" y="3170555"/>
            <a:ext cx="1931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0" name="文本框 39"/>
          <p:cNvSpPr txBox="1"/>
          <p:nvPr/>
        </p:nvSpPr>
        <p:spPr>
          <a:xfrm>
            <a:off x="6522042" y="2390575"/>
            <a:ext cx="37962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每块月饼是这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盒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饼的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42555" y="2810510"/>
            <a:ext cx="1519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42555" y="3242945"/>
            <a:ext cx="1846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8031980" y="3242742"/>
            <a:ext cx="69339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388380" y="520397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88380" y="560944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" name="文本框 39"/>
          <p:cNvSpPr txBox="1"/>
          <p:nvPr/>
        </p:nvSpPr>
        <p:spPr>
          <a:xfrm>
            <a:off x="2035810" y="5428615"/>
            <a:ext cx="689643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每个图标是这排图标的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1060" y="5276215"/>
            <a:ext cx="2294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41060" y="5708015"/>
            <a:ext cx="19367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230459" y="5708032"/>
            <a:ext cx="69339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1726" y="1342304"/>
            <a:ext cx="2219325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4642" y="1175567"/>
            <a:ext cx="31146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C6C5C5"/>
              </a:clrFrom>
              <a:clrTo>
                <a:srgbClr val="C6C5C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7151" y="3639399"/>
            <a:ext cx="5532759" cy="1661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884611" y="1307237"/>
            <a:ext cx="4667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38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 38"/>
          <p:cNvSpPr/>
          <p:nvPr/>
        </p:nvSpPr>
        <p:spPr>
          <a:xfrm>
            <a:off x="4885755" y="670139"/>
            <a:ext cx="50133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2.教材第48页练习十一第7题。</a:t>
            </a:r>
          </a:p>
        </p:txBody>
      </p:sp>
      <p:sp>
        <p:nvSpPr>
          <p:cNvPr id="7" name="矩形 6"/>
          <p:cNvSpPr/>
          <p:nvPr/>
        </p:nvSpPr>
        <p:spPr>
          <a:xfrm>
            <a:off x="2388414" y="3393316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+mn-ea"/>
                <a:ea typeface="+mn-ea"/>
              </a:rPr>
              <a:t>六分之一</a:t>
            </a:r>
          </a:p>
        </p:txBody>
      </p:sp>
      <p:sp>
        <p:nvSpPr>
          <p:cNvPr id="9" name="矩形 8"/>
          <p:cNvSpPr/>
          <p:nvPr/>
        </p:nvSpPr>
        <p:spPr>
          <a:xfrm>
            <a:off x="3828574" y="3393316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+mn-ea"/>
                <a:ea typeface="+mn-ea"/>
              </a:rPr>
              <a:t>七分之二</a:t>
            </a:r>
          </a:p>
        </p:txBody>
      </p:sp>
      <p:sp>
        <p:nvSpPr>
          <p:cNvPr id="10" name="矩形 9"/>
          <p:cNvSpPr/>
          <p:nvPr/>
        </p:nvSpPr>
        <p:spPr>
          <a:xfrm>
            <a:off x="5196726" y="3393316"/>
            <a:ext cx="17068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+mn-ea"/>
                <a:ea typeface="+mn-ea"/>
              </a:rPr>
              <a:t>十五分之四</a:t>
            </a:r>
          </a:p>
        </p:txBody>
      </p:sp>
      <p:sp>
        <p:nvSpPr>
          <p:cNvPr id="11" name="矩形 10"/>
          <p:cNvSpPr/>
          <p:nvPr/>
        </p:nvSpPr>
        <p:spPr>
          <a:xfrm>
            <a:off x="6996926" y="3393316"/>
            <a:ext cx="2011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+mn-ea"/>
                <a:ea typeface="+mn-ea"/>
              </a:rPr>
              <a:t>十八分之十一</a:t>
            </a:r>
          </a:p>
        </p:txBody>
      </p:sp>
      <p:sp>
        <p:nvSpPr>
          <p:cNvPr id="12" name="矩形 11"/>
          <p:cNvSpPr/>
          <p:nvPr/>
        </p:nvSpPr>
        <p:spPr>
          <a:xfrm>
            <a:off x="9009778" y="3393316"/>
            <a:ext cx="17068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+mn-ea"/>
                <a:ea typeface="+mn-ea"/>
              </a:rPr>
              <a:t>一百分之七</a:t>
            </a:r>
          </a:p>
        </p:txBody>
      </p:sp>
      <p:sp>
        <p:nvSpPr>
          <p:cNvPr id="33" name="文本框 39"/>
          <p:cNvSpPr txBox="1"/>
          <p:nvPr/>
        </p:nvSpPr>
        <p:spPr>
          <a:xfrm>
            <a:off x="1576429" y="1287081"/>
            <a:ext cx="89839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7.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读出下面的分数，并写出每一个分数的分数单位及有几个这样的分数单位。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30720" y="2176591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030720" y="2610639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030719" y="2683718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614896" y="216918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TextBox 37"/>
          <p:cNvSpPr txBox="1"/>
          <p:nvPr/>
        </p:nvSpPr>
        <p:spPr>
          <a:xfrm>
            <a:off x="4614896" y="2612753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614895" y="2676307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271182" y="216918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161949" y="2603228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6271181" y="2676307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7746125" y="2169180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746125" y="2603228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18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7861022" y="2676307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9367424" y="2176591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149162" y="2610639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9231791" y="2683718"/>
            <a:ext cx="57344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486570" y="240648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分数：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524318" y="3393316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读作：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509128" y="403149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09128" y="450897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3162782" y="4589691"/>
            <a:ext cx="10454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2892470" y="4085635"/>
            <a:ext cx="163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892425" y="4517390"/>
            <a:ext cx="18002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452310" y="429120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分数单位：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877280" y="402233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877280" y="449981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4530934" y="4580538"/>
            <a:ext cx="99078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4260850" y="4076700"/>
            <a:ext cx="1717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260850" y="4508500"/>
            <a:ext cx="1815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508240" y="402233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398685" y="445438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6161894" y="4580538"/>
            <a:ext cx="108801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5891530" y="4076700"/>
            <a:ext cx="18548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891530" y="4508500"/>
            <a:ext cx="1730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8117640" y="402233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982861" y="445438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7771294" y="4580538"/>
            <a:ext cx="1062792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7501255" y="4076700"/>
            <a:ext cx="17570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7501255" y="4508500"/>
            <a:ext cx="1757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9661222" y="404120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9504265" y="4454386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9258238" y="4599403"/>
            <a:ext cx="1339088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9084945" y="4095115"/>
            <a:ext cx="1737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8987790" y="4518025"/>
            <a:ext cx="1896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452310" y="5193516"/>
            <a:ext cx="18407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分数单位的个数：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045450" y="5462498"/>
            <a:ext cx="2013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）个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4533235" y="5481548"/>
            <a:ext cx="222739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）个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6031687" y="5481548"/>
            <a:ext cx="2105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）个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7634913" y="5481548"/>
            <a:ext cx="206899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）个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9228614" y="5481548"/>
            <a:ext cx="196154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   ）个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3462060" y="5400829"/>
            <a:ext cx="335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4902220" y="5400829"/>
            <a:ext cx="335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486396" y="5409540"/>
            <a:ext cx="335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7976387" y="540954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+mn-ea"/>
                <a:ea typeface="+mn-ea"/>
              </a:rPr>
              <a:t>11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9654748" y="5409540"/>
            <a:ext cx="335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71" grpId="0"/>
      <p:bldP spid="72" grpId="0"/>
      <p:bldP spid="80" grpId="0"/>
      <p:bldP spid="81" grpId="0"/>
      <p:bldP spid="85" grpId="0"/>
      <p:bldP spid="86" grpId="0"/>
      <p:bldP spid="90" grpId="0"/>
      <p:bldP spid="91" grpId="0"/>
      <p:bldP spid="95" grpId="0"/>
      <p:bldP spid="96" grpId="0"/>
      <p:bldP spid="106" grpId="0"/>
      <p:bldP spid="107" grpId="0"/>
      <p:bldP spid="108" grpId="0"/>
      <p:bldP spid="109" grpId="0"/>
      <p:bldP spid="1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3" name="文本框 22"/>
          <p:cNvSpPr txBox="1"/>
          <p:nvPr/>
        </p:nvSpPr>
        <p:spPr>
          <a:xfrm flipH="1">
            <a:off x="3488418" y="1816398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4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3232150" y="743818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H="1">
            <a:off x="1300480" y="2162175"/>
            <a:ext cx="7053580" cy="249110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 rot="10800000" flipH="1">
            <a:off x="1285875" y="2128520"/>
            <a:ext cx="7104380" cy="2525395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1352607" y="2153934"/>
            <a:ext cx="7013715" cy="245110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latinLnBrk="0">
              <a:lnSpc>
                <a:spcPts val="368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通过今天的学习</a:t>
            </a:r>
            <a:r>
              <a:rPr 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我对分数有了新的认识</a:t>
            </a:r>
            <a:r>
              <a:rPr 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知道了分数的产生、分数的意义</a:t>
            </a:r>
            <a:r>
              <a:rPr 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知道可以把一个物体看作单位“1”,可以把一个计量单位看作单位“1”,也可以把一些物体看作单位“1”</a:t>
            </a:r>
            <a:r>
              <a:rPr 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还认识了分数单位。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你有哪些收获?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2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35322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050" y="1725295"/>
            <a:ext cx="659384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1.教材第47页练习十一第4,5题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3267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  <p:sp>
        <p:nvSpPr>
          <p:cNvPr id="7" name="文本框 22"/>
          <p:cNvSpPr txBox="1"/>
          <p:nvPr/>
        </p:nvSpPr>
        <p:spPr>
          <a:xfrm flipH="1">
            <a:off x="3829685" y="2539365"/>
            <a:ext cx="659384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2.教材第48页练习十一第6题。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52" name="TextBox 14"/>
          <p:cNvSpPr txBox="1"/>
          <p:nvPr/>
        </p:nvSpPr>
        <p:spPr>
          <a:xfrm>
            <a:off x="2447290" y="5305425"/>
            <a:ext cx="3095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每份是两张。</a:t>
            </a:r>
          </a:p>
        </p:txBody>
      </p:sp>
      <p:sp>
        <p:nvSpPr>
          <p:cNvPr id="21" name="矩形 20"/>
          <p:cNvSpPr/>
          <p:nvPr/>
        </p:nvSpPr>
        <p:spPr>
          <a:xfrm>
            <a:off x="2447469" y="1273081"/>
            <a:ext cx="604867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平均分成两份，每份是几张？</a:t>
            </a:r>
          </a:p>
        </p:txBody>
      </p:sp>
      <p:sp>
        <p:nvSpPr>
          <p:cNvPr id="22" name="矩形 21"/>
          <p:cNvSpPr/>
          <p:nvPr/>
        </p:nvSpPr>
        <p:spPr>
          <a:xfrm>
            <a:off x="3605038" y="1993161"/>
            <a:ext cx="2232248" cy="129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3" name="矩形 22"/>
          <p:cNvSpPr/>
          <p:nvPr/>
        </p:nvSpPr>
        <p:spPr>
          <a:xfrm>
            <a:off x="6695941" y="1993161"/>
            <a:ext cx="2232248" cy="129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4" name="矩形 23"/>
          <p:cNvSpPr/>
          <p:nvPr/>
        </p:nvSpPr>
        <p:spPr>
          <a:xfrm>
            <a:off x="3605038" y="3721353"/>
            <a:ext cx="2232248" cy="129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5" name="矩形 24"/>
          <p:cNvSpPr/>
          <p:nvPr/>
        </p:nvSpPr>
        <p:spPr>
          <a:xfrm>
            <a:off x="6695941" y="3721353"/>
            <a:ext cx="2232248" cy="129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cxnSp>
        <p:nvCxnSpPr>
          <p:cNvPr id="26" name="直接连接符 25"/>
          <p:cNvCxnSpPr/>
          <p:nvPr/>
        </p:nvCxnSpPr>
        <p:spPr>
          <a:xfrm>
            <a:off x="6269334" y="1857856"/>
            <a:ext cx="0" cy="3447673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2590165" y="1038225"/>
            <a:ext cx="739267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拿出其中的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张卡片，并平均分成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份，每份是几张？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73608" y="2171881"/>
            <a:ext cx="2232248" cy="129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822976" y="2167280"/>
            <a:ext cx="2232248" cy="129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980061" y="2171881"/>
            <a:ext cx="2232248" cy="129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273608" y="2171881"/>
            <a:ext cx="1116124" cy="12961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2603797" y="3862658"/>
            <a:ext cx="391454" cy="990248"/>
            <a:chOff x="1013757" y="4201907"/>
            <a:chExt cx="391454" cy="990248"/>
          </a:xfrm>
        </p:grpSpPr>
        <p:sp>
          <p:nvSpPr>
            <p:cNvPr id="21" name="TextBox 16"/>
            <p:cNvSpPr txBox="1"/>
            <p:nvPr/>
          </p:nvSpPr>
          <p:spPr>
            <a:xfrm>
              <a:off x="1013757" y="4201907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2" name="TextBox 17"/>
            <p:cNvSpPr txBox="1"/>
            <p:nvPr/>
          </p:nvSpPr>
          <p:spPr>
            <a:xfrm>
              <a:off x="1013757" y="4607380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013757" y="4709034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4978636" y="2192331"/>
            <a:ext cx="2232248" cy="63443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5916165" y="3683679"/>
            <a:ext cx="391454" cy="990248"/>
            <a:chOff x="4326125" y="3909519"/>
            <a:chExt cx="391454" cy="990248"/>
          </a:xfrm>
        </p:grpSpPr>
        <p:sp>
          <p:nvSpPr>
            <p:cNvPr id="25" name="TextBox 16"/>
            <p:cNvSpPr txBox="1"/>
            <p:nvPr/>
          </p:nvSpPr>
          <p:spPr>
            <a:xfrm>
              <a:off x="4326125" y="3909519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26" name="TextBox 17"/>
            <p:cNvSpPr txBox="1"/>
            <p:nvPr/>
          </p:nvSpPr>
          <p:spPr>
            <a:xfrm>
              <a:off x="4326125" y="4314992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4326125" y="4416646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直角三角形 28"/>
          <p:cNvSpPr/>
          <p:nvPr/>
        </p:nvSpPr>
        <p:spPr>
          <a:xfrm>
            <a:off x="7949976" y="2294280"/>
            <a:ext cx="2232248" cy="1296144"/>
          </a:xfrm>
          <a:prstGeom prst="rt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743373" y="3886415"/>
            <a:ext cx="391454" cy="990248"/>
            <a:chOff x="4326125" y="3909519"/>
            <a:chExt cx="391454" cy="990248"/>
          </a:xfrm>
        </p:grpSpPr>
        <p:sp>
          <p:nvSpPr>
            <p:cNvPr id="35" name="TextBox 16"/>
            <p:cNvSpPr txBox="1"/>
            <p:nvPr/>
          </p:nvSpPr>
          <p:spPr>
            <a:xfrm>
              <a:off x="4326125" y="3909519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36" name="TextBox 17"/>
            <p:cNvSpPr txBox="1"/>
            <p:nvPr/>
          </p:nvSpPr>
          <p:spPr>
            <a:xfrm>
              <a:off x="4326125" y="4314992"/>
              <a:ext cx="3914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4326125" y="4416646"/>
              <a:ext cx="357190" cy="1476"/>
            </a:xfrm>
            <a:prstGeom prst="line">
              <a:avLst/>
            </a:prstGeom>
            <a:ln w="28575" cmpd="sng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>
            <a:stCxn id="17" idx="0"/>
          </p:cNvCxnSpPr>
          <p:nvPr/>
        </p:nvCxnSpPr>
        <p:spPr>
          <a:xfrm>
            <a:off x="3389732" y="2171881"/>
            <a:ext cx="1" cy="1296144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19" idx="1"/>
            <a:endCxn id="19" idx="3"/>
          </p:cNvCxnSpPr>
          <p:nvPr/>
        </p:nvCxnSpPr>
        <p:spPr>
          <a:xfrm>
            <a:off x="4980061" y="2819953"/>
            <a:ext cx="2232025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8076976" y="2421280"/>
            <a:ext cx="2232248" cy="1296144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2400957" y="4687560"/>
            <a:ext cx="2786380" cy="990248"/>
            <a:chOff x="810917" y="5434880"/>
            <a:chExt cx="2786380" cy="990248"/>
          </a:xfrm>
        </p:grpSpPr>
        <p:sp>
          <p:nvSpPr>
            <p:cNvPr id="52" name="TextBox 14"/>
            <p:cNvSpPr txBox="1"/>
            <p:nvPr/>
          </p:nvSpPr>
          <p:spPr>
            <a:xfrm>
              <a:off x="810917" y="5637445"/>
              <a:ext cx="278638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每份是    张。</a:t>
              </a:r>
              <a:endPara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123728" y="5434880"/>
              <a:ext cx="391454" cy="990248"/>
              <a:chOff x="4326125" y="3909519"/>
              <a:chExt cx="391454" cy="990248"/>
            </a:xfrm>
          </p:grpSpPr>
          <p:sp>
            <p:nvSpPr>
              <p:cNvPr id="40" name="TextBox 16"/>
              <p:cNvSpPr txBox="1"/>
              <p:nvPr/>
            </p:nvSpPr>
            <p:spPr>
              <a:xfrm>
                <a:off x="4326125" y="3909519"/>
                <a:ext cx="39145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1</a:t>
                </a:r>
                <a:endParaRPr lang="zh-CN" altLang="en-US" sz="32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1" name="TextBox 17"/>
              <p:cNvSpPr txBox="1"/>
              <p:nvPr/>
            </p:nvSpPr>
            <p:spPr>
              <a:xfrm>
                <a:off x="4326125" y="4314992"/>
                <a:ext cx="39145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2</a:t>
                </a:r>
                <a:endParaRPr lang="zh-CN" altLang="en-US" sz="3200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4326125" y="4416646"/>
                <a:ext cx="357190" cy="1476"/>
              </a:xfrm>
              <a:prstGeom prst="line">
                <a:avLst/>
              </a:prstGeom>
              <a:ln w="28575" cmpd="sng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3" name="矩形 42"/>
          <p:cNvSpPr/>
          <p:nvPr/>
        </p:nvSpPr>
        <p:spPr>
          <a:xfrm>
            <a:off x="6470597" y="5639932"/>
            <a:ext cx="266429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什么作用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 rot="21315044">
            <a:off x="4996029" y="4890328"/>
            <a:ext cx="36302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数是怎样产生的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 rot="863358">
            <a:off x="8831917" y="5235121"/>
            <a:ext cx="28174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它有什么意义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7" name="图片 46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48" name="图片 4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111E-6 L -3.88889E-6 0.2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1.66667E-6 0.2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L 4.16667E-6 0.2118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0" grpId="1" bldLvl="0" animBg="1"/>
      <p:bldP spid="24" grpId="0" bldLvl="0" animBg="1"/>
      <p:bldP spid="24" grpId="1" bldLvl="0" animBg="1"/>
      <p:bldP spid="29" grpId="0" bldLvl="0" animBg="1"/>
      <p:bldP spid="29" grpId="1" bldLvl="0" animBg="1"/>
      <p:bldP spid="43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1622425" y="1649095"/>
            <a:ext cx="80276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把6个苹果平均分给2个同学，每人分得几个?</a:t>
            </a:r>
          </a:p>
        </p:txBody>
      </p:sp>
      <p:sp>
        <p:nvSpPr>
          <p:cNvPr id="26" name="圆角矩形标注 25"/>
          <p:cNvSpPr/>
          <p:nvPr/>
        </p:nvSpPr>
        <p:spPr bwMode="auto">
          <a:xfrm>
            <a:off x="4455795" y="3942429"/>
            <a:ext cx="1965325" cy="1012128"/>
          </a:xfrm>
          <a:prstGeom prst="wedgeRoundRectCallout">
            <a:avLst>
              <a:gd name="adj1" fmla="val -2520"/>
              <a:gd name="adj2" fmla="val 2509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分到    个 </a:t>
            </a:r>
            <a:r>
              <a:rPr lang="zh-CN" altLang="en-US" sz="2400" b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graphicFrame>
        <p:nvGraphicFramePr>
          <p:cNvPr id="20" name="对象 19">
            <a:hlinkClick r:id="" action="ppaction://ole?verb=0"/>
          </p:cNvPr>
          <p:cNvGraphicFramePr>
            <a:graphicFrameLocks/>
          </p:cNvGraphicFramePr>
          <p:nvPr/>
        </p:nvGraphicFramePr>
        <p:xfrm>
          <a:off x="5396865" y="4092575"/>
          <a:ext cx="339090" cy="877570"/>
        </p:xfrm>
        <a:graphic>
          <a:graphicData uri="http://schemas.openxmlformats.org/presentationml/2006/ole">
            <p:oleObj spid="_x0000_s1025" r:id="rId6" imgW="152280" imgH="393480" progId="">
              <p:embed/>
            </p:oleObj>
          </a:graphicData>
        </a:graphic>
      </p:graphicFrame>
      <p:grpSp>
        <p:nvGrpSpPr>
          <p:cNvPr id="46" name="组合 4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7" name="图片 46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48" name="图片 47" descr="xkdr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22" name="文本框 21"/>
          <p:cNvSpPr txBox="1"/>
          <p:nvPr/>
        </p:nvSpPr>
        <p:spPr>
          <a:xfrm>
            <a:off x="1622425" y="3263900"/>
            <a:ext cx="80276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把</a:t>
            </a:r>
            <a:r>
              <a:rPr lang="en-US" altLang="zh-CN" sz="32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  <a:r>
              <a:rPr lang="zh-CN" altLang="en-US" sz="32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个苹果平均分给2个同学，每人分得几个?</a:t>
            </a:r>
          </a:p>
        </p:txBody>
      </p:sp>
      <p:sp>
        <p:nvSpPr>
          <p:cNvPr id="24" name="圆角矩形标注 23"/>
          <p:cNvSpPr/>
          <p:nvPr/>
        </p:nvSpPr>
        <p:spPr bwMode="auto">
          <a:xfrm>
            <a:off x="4372610" y="2371908"/>
            <a:ext cx="1734185" cy="646699"/>
          </a:xfrm>
          <a:prstGeom prst="wedgeRoundRectCallout">
            <a:avLst>
              <a:gd name="adj1" fmla="val -2520"/>
              <a:gd name="adj2" fmla="val 2509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分到</a:t>
            </a:r>
            <a:r>
              <a:rPr lang="en-US" altLang="zh-CN" sz="2800" b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800" b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</a:t>
            </a:r>
            <a:r>
              <a:rPr lang="zh-CN" altLang="en-US" sz="3200" b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 bldLvl="0" animBg="1"/>
      <p:bldP spid="22" grpId="0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1622425" y="1649095"/>
            <a:ext cx="80276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把6个苹果平均分给2个同学，每人分得几个?</a:t>
            </a:r>
          </a:p>
        </p:txBody>
      </p:sp>
      <p:sp>
        <p:nvSpPr>
          <p:cNvPr id="26" name="圆角矩形标注 25"/>
          <p:cNvSpPr/>
          <p:nvPr/>
        </p:nvSpPr>
        <p:spPr bwMode="auto">
          <a:xfrm>
            <a:off x="4455795" y="3942429"/>
            <a:ext cx="1965325" cy="1012128"/>
          </a:xfrm>
          <a:prstGeom prst="wedgeRoundRectCallout">
            <a:avLst>
              <a:gd name="adj1" fmla="val -2520"/>
              <a:gd name="adj2" fmla="val 2509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分到    个 </a:t>
            </a:r>
            <a:r>
              <a:rPr lang="zh-CN" altLang="en-US" sz="2400" b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+mn-ea"/>
            </a:endParaRPr>
          </a:p>
        </p:txBody>
      </p:sp>
      <p:graphicFrame>
        <p:nvGraphicFramePr>
          <p:cNvPr id="20" name="对象 19">
            <a:hlinkClick r:id="" action="ppaction://ole?verb=0"/>
          </p:cNvPr>
          <p:cNvGraphicFramePr>
            <a:graphicFrameLocks/>
          </p:cNvGraphicFramePr>
          <p:nvPr/>
        </p:nvGraphicFramePr>
        <p:xfrm>
          <a:off x="5396865" y="4092575"/>
          <a:ext cx="339090" cy="877570"/>
        </p:xfrm>
        <a:graphic>
          <a:graphicData uri="http://schemas.openxmlformats.org/presentationml/2006/ole">
            <p:oleObj spid="_x0000_s17409" r:id="rId6" imgW="152280" imgH="393480" progId="">
              <p:embed/>
            </p:oleObj>
          </a:graphicData>
        </a:graphic>
      </p:graphicFrame>
      <p:grpSp>
        <p:nvGrpSpPr>
          <p:cNvPr id="46" name="组合 4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7" name="图片 46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48" name="图片 47" descr="xkdr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22" name="文本框 21"/>
          <p:cNvSpPr txBox="1"/>
          <p:nvPr/>
        </p:nvSpPr>
        <p:spPr>
          <a:xfrm>
            <a:off x="1622425" y="3263900"/>
            <a:ext cx="80276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把</a:t>
            </a:r>
            <a:r>
              <a:rPr lang="en-US" altLang="zh-CN" sz="32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  <a:r>
              <a:rPr lang="zh-CN" altLang="en-US" sz="32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个苹果平均分给2个同学，每人分得几个?</a:t>
            </a:r>
          </a:p>
        </p:txBody>
      </p:sp>
      <p:sp>
        <p:nvSpPr>
          <p:cNvPr id="24" name="圆角矩形标注 23"/>
          <p:cNvSpPr/>
          <p:nvPr/>
        </p:nvSpPr>
        <p:spPr bwMode="auto">
          <a:xfrm>
            <a:off x="4372610" y="2371908"/>
            <a:ext cx="1734185" cy="646699"/>
          </a:xfrm>
          <a:prstGeom prst="wedgeRoundRectCallout">
            <a:avLst>
              <a:gd name="adj1" fmla="val -2520"/>
              <a:gd name="adj2" fmla="val 2509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分到</a:t>
            </a:r>
            <a:r>
              <a:rPr lang="en-US" altLang="zh-CN" sz="2800" b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800" b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</a:t>
            </a:r>
            <a:r>
              <a:rPr lang="zh-CN" altLang="en-US" sz="3200" b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 bldLvl="0" animBg="1"/>
      <p:bldP spid="22" grpId="0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1537</Words>
  <Application>Microsoft Office PowerPoint</Application>
  <PresentationFormat>自定义</PresentationFormat>
  <Paragraphs>237</Paragraphs>
  <Slides>35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2139</cp:revision>
  <dcterms:created xsi:type="dcterms:W3CDTF">2017-11-13T08:28:00Z</dcterms:created>
  <dcterms:modified xsi:type="dcterms:W3CDTF">2021-12-06T05:24:53Z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A028F6303CCB4721A44AD1E87C98B248</vt:lpwstr>
  </property>
</Properties>
</file>